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437A0-6A41-4496-9408-870F789656F5}" v="1093" dt="2023-03-13T23:12:29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pt-PT" b="1" err="1">
                <a:latin typeface="Arial"/>
                <a:cs typeface="Calibri Light"/>
              </a:rPr>
              <a:t>TextSpot</a:t>
            </a:r>
            <a:r>
              <a:rPr lang="pt-PT" b="1" dirty="0">
                <a:latin typeface="Arial"/>
                <a:cs typeface="Calibri Light"/>
              </a:rPr>
              <a:t> AI - </a:t>
            </a:r>
            <a:r>
              <a:rPr lang="pt-PT" b="1" err="1">
                <a:latin typeface="Arial"/>
                <a:cs typeface="Calibri Light"/>
              </a:rPr>
              <a:t>Elaboration</a:t>
            </a:r>
            <a:endParaRPr lang="pt-PT" b="1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9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>
                <a:latin typeface="Arial"/>
                <a:cs typeface="Calibri"/>
              </a:rPr>
              <a:t>AI </a:t>
            </a:r>
            <a:r>
              <a:rPr lang="pt-PT" sz="3000" dirty="0" err="1">
                <a:latin typeface="Arial"/>
                <a:cs typeface="Calibri"/>
              </a:rPr>
              <a:t>Text</a:t>
            </a:r>
            <a:r>
              <a:rPr lang="pt-PT" sz="3000" dirty="0">
                <a:latin typeface="Arial"/>
                <a:cs typeface="Calibri"/>
              </a:rPr>
              <a:t> </a:t>
            </a:r>
            <a:r>
              <a:rPr lang="pt-PT" sz="3000" dirty="0" err="1">
                <a:latin typeface="Arial"/>
                <a:cs typeface="Calibri"/>
              </a:rPr>
              <a:t>Detector</a:t>
            </a:r>
          </a:p>
          <a:p>
            <a:endParaRPr lang="pt-PT" sz="3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Arial"/>
              </a:rPr>
              <a:t>Alexandre </a:t>
            </a:r>
            <a:r>
              <a:rPr lang="pt-PT" sz="2000" dirty="0" err="1">
                <a:latin typeface="Arial"/>
                <a:cs typeface="Arial"/>
              </a:rPr>
              <a:t>Gazur</a:t>
            </a:r>
            <a:r>
              <a:rPr lang="pt-PT" sz="2000" dirty="0">
                <a:latin typeface="Arial"/>
                <a:cs typeface="Arial"/>
              </a:rPr>
              <a:t> (102751)</a:t>
            </a:r>
            <a:endParaRPr lang="pt-PT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Daniel Ferreira (102885)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Ricardo Pinto (103078)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João Matos (103182)</a:t>
            </a:r>
            <a:endParaRPr lang="pt-PT" sz="2000" dirty="0"/>
          </a:p>
          <a:p>
            <a:endParaRPr lang="pt-PT" sz="2000" dirty="0">
              <a:latin typeface="Arial"/>
              <a:cs typeface="Calibri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5996749"/>
            <a:ext cx="2743200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sz="2500" dirty="0">
              <a:latin typeface="Arial"/>
              <a:ea typeface="Calibri"/>
              <a:cs typeface="Calibri"/>
            </a:endParaRPr>
          </a:p>
          <a:p>
            <a:pPr algn="r"/>
            <a:endParaRPr lang="pt-PT" sz="250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Goals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AI </a:t>
            </a:r>
            <a:r>
              <a:rPr lang="pt-PT" sz="2000" dirty="0" err="1">
                <a:latin typeface="Arial"/>
                <a:cs typeface="Arial"/>
              </a:rPr>
              <a:t>text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detector</a:t>
            </a:r>
            <a:r>
              <a:rPr lang="pt-PT" sz="2000" dirty="0">
                <a:latin typeface="Arial"/>
                <a:cs typeface="Arial"/>
              </a:rPr>
              <a:t> (real time) as a browser </a:t>
            </a:r>
            <a:r>
              <a:rPr lang="pt-PT" sz="2000" dirty="0" err="1">
                <a:latin typeface="Arial"/>
                <a:cs typeface="Arial"/>
              </a:rPr>
              <a:t>extension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For </a:t>
            </a:r>
            <a:r>
              <a:rPr lang="pt-PT" sz="2000" dirty="0" err="1">
                <a:latin typeface="Arial"/>
                <a:cs typeface="Arial"/>
              </a:rPr>
              <a:t>any</a:t>
            </a:r>
            <a:r>
              <a:rPr lang="pt-PT" sz="2000" dirty="0">
                <a:latin typeface="Arial"/>
                <a:cs typeface="Arial"/>
              </a:rPr>
              <a:t> web </a:t>
            </a:r>
            <a:r>
              <a:rPr lang="pt-PT" sz="2000" dirty="0" err="1">
                <a:latin typeface="Arial"/>
                <a:cs typeface="Arial"/>
              </a:rPr>
              <a:t>user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Better</a:t>
            </a:r>
            <a:r>
              <a:rPr lang="pt-PT" sz="2000" dirty="0">
                <a:latin typeface="Arial"/>
                <a:cs typeface="Arial"/>
              </a:rPr>
              <a:t> web </a:t>
            </a:r>
            <a:r>
              <a:rPr lang="pt-PT" sz="2000" dirty="0" err="1">
                <a:latin typeface="Arial"/>
                <a:cs typeface="Arial"/>
              </a:rPr>
              <a:t>surfing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experience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PDF </a:t>
            </a:r>
            <a:r>
              <a:rPr lang="pt-PT" sz="2000" dirty="0" err="1">
                <a:latin typeface="Arial"/>
                <a:cs typeface="Arial"/>
              </a:rPr>
              <a:t>documents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Flexible</a:t>
            </a:r>
            <a:r>
              <a:rPr lang="pt-PT" sz="2000" dirty="0">
                <a:latin typeface="Arial"/>
                <a:cs typeface="Arial"/>
              </a:rPr>
              <a:t> - </a:t>
            </a:r>
            <a:r>
              <a:rPr lang="pt-PT" sz="2000" dirty="0" err="1">
                <a:latin typeface="Arial"/>
                <a:cs typeface="Arial"/>
              </a:rPr>
              <a:t>language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models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and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metrics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Website </a:t>
            </a:r>
            <a:r>
              <a:rPr lang="pt-PT" sz="2000" dirty="0" err="1">
                <a:latin typeface="Arial"/>
                <a:cs typeface="Arial"/>
              </a:rPr>
              <a:t>showing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our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work</a:t>
            </a:r>
            <a:endParaRPr lang="pt-PT" sz="2000" dirty="0" err="1"/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25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Functional</a:t>
            </a:r>
            <a:r>
              <a:rPr lang="pt-PT" sz="4000" dirty="0">
                <a:latin typeface="Arial"/>
                <a:cs typeface="Calibri Light"/>
              </a:rPr>
              <a:t> </a:t>
            </a:r>
            <a:r>
              <a:rPr lang="pt-PT" sz="4000" dirty="0" err="1">
                <a:latin typeface="Arial"/>
                <a:cs typeface="Calibri Light"/>
              </a:rPr>
              <a:t>requirements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Downloadable</a:t>
            </a:r>
            <a:r>
              <a:rPr lang="pt-PT" sz="2000" dirty="0">
                <a:latin typeface="Arial"/>
                <a:ea typeface="+mn-lt"/>
                <a:cs typeface="Arial"/>
              </a:rPr>
              <a:t> via web - Chrome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Overall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evaluation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 web </a:t>
            </a:r>
            <a:r>
              <a:rPr lang="pt-PT" sz="2000" dirty="0" err="1">
                <a:latin typeface="Arial"/>
                <a:ea typeface="+mn-lt"/>
                <a:cs typeface="Arial"/>
              </a:rPr>
              <a:t>page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or</a:t>
            </a:r>
            <a:r>
              <a:rPr lang="pt-PT" sz="2000" dirty="0">
                <a:latin typeface="Arial"/>
                <a:ea typeface="+mn-lt"/>
                <a:cs typeface="Arial"/>
              </a:rPr>
              <a:t> PDF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Highlight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suspicious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parts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 web </a:t>
            </a:r>
            <a:r>
              <a:rPr lang="pt-PT" sz="2000" dirty="0" err="1">
                <a:latin typeface="Arial"/>
                <a:ea typeface="+mn-lt"/>
                <a:cs typeface="Arial"/>
              </a:rPr>
              <a:t>page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or</a:t>
            </a:r>
            <a:r>
              <a:rPr lang="pt-PT" sz="2000" dirty="0">
                <a:latin typeface="Arial"/>
                <a:ea typeface="+mn-lt"/>
                <a:cs typeface="Arial"/>
              </a:rPr>
              <a:t> PDF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Calibri" panose="020F0502020204030204"/>
              </a:rPr>
              <a:t>UI</a:t>
            </a: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ea typeface="+mn-lt"/>
                <a:cs typeface="Calibri" panose="020F0502020204030204"/>
              </a:rPr>
              <a:t> 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Turn</a:t>
            </a:r>
            <a:r>
              <a:rPr lang="pt-PT" dirty="0">
                <a:latin typeface="Arial"/>
                <a:ea typeface="+mn-lt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off</a:t>
            </a:r>
            <a:r>
              <a:rPr lang="pt-PT" dirty="0">
                <a:latin typeface="Arial"/>
                <a:ea typeface="+mn-lt"/>
                <a:cs typeface="Calibri" panose="020F0502020204030204"/>
              </a:rPr>
              <a:t>/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on</a:t>
            </a:r>
            <a:endParaRPr lang="pt-PT" dirty="0">
              <a:latin typeface="Arial"/>
              <a:ea typeface="+mn-lt"/>
              <a:cs typeface="Calibri" panose="020F0502020204030204"/>
            </a:endParaRP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cs typeface="Calibri" panose="020F0502020204030204"/>
              </a:rPr>
              <a:t> Set </a:t>
            </a:r>
            <a:r>
              <a:rPr lang="pt-PT" dirty="0" err="1">
                <a:latin typeface="Arial"/>
                <a:cs typeface="Calibri" panose="020F0502020204030204"/>
              </a:rPr>
              <a:t>threshold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probability</a:t>
            </a:r>
            <a:r>
              <a:rPr lang="pt-PT" dirty="0">
                <a:latin typeface="Arial"/>
                <a:cs typeface="Calibri" panose="020F0502020204030204"/>
              </a:rPr>
              <a:t>(</a:t>
            </a:r>
            <a:r>
              <a:rPr lang="pt-PT" dirty="0" err="1">
                <a:latin typeface="Arial"/>
                <a:cs typeface="Calibri" panose="020F0502020204030204"/>
              </a:rPr>
              <a:t>ies</a:t>
            </a:r>
            <a:r>
              <a:rPr lang="pt-PT" dirty="0">
                <a:latin typeface="Arial"/>
                <a:cs typeface="Calibri" panose="020F0502020204030204"/>
              </a:rPr>
              <a:t>) for </a:t>
            </a:r>
            <a:r>
              <a:rPr lang="pt-PT" dirty="0" err="1">
                <a:latin typeface="Arial"/>
                <a:cs typeface="Calibri" panose="020F0502020204030204"/>
              </a:rPr>
              <a:t>highlighting</a:t>
            </a:r>
            <a:endParaRPr lang="pt-PT" dirty="0">
              <a:latin typeface="Arial"/>
              <a:cs typeface="Calibri" panose="020F0502020204030204"/>
            </a:endParaRP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cs typeface="Calibri" panose="020F0502020204030204"/>
              </a:rPr>
              <a:t> </a:t>
            </a:r>
            <a:r>
              <a:rPr lang="pt-PT" dirty="0" err="1">
                <a:latin typeface="Arial"/>
                <a:cs typeface="Calibri" panose="020F0502020204030204"/>
              </a:rPr>
              <a:t>Select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language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models</a:t>
            </a:r>
            <a:r>
              <a:rPr lang="pt-PT" dirty="0">
                <a:latin typeface="Arial"/>
                <a:cs typeface="Calibri" panose="020F0502020204030204"/>
              </a:rPr>
              <a:t> / </a:t>
            </a:r>
            <a:r>
              <a:rPr lang="pt-PT" dirty="0" err="1">
                <a:latin typeface="Arial"/>
                <a:cs typeface="Calibri" panose="020F0502020204030204"/>
              </a:rPr>
              <a:t>metrics</a:t>
            </a:r>
            <a:endParaRPr lang="pt-PT" dirty="0">
              <a:latin typeface="Arial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LM </a:t>
            </a:r>
            <a:r>
              <a:rPr lang="pt-PT" sz="2000" dirty="0" err="1">
                <a:latin typeface="Arial"/>
                <a:ea typeface="+mn-lt"/>
                <a:cs typeface="Arial"/>
              </a:rPr>
              <a:t>devs</a:t>
            </a:r>
            <a:r>
              <a:rPr lang="pt-PT" sz="2000" dirty="0">
                <a:latin typeface="Arial"/>
                <a:ea typeface="+mn-lt"/>
                <a:cs typeface="Arial"/>
              </a:rPr>
              <a:t> can </a:t>
            </a:r>
            <a:r>
              <a:rPr lang="pt-PT" sz="2000" dirty="0" err="1">
                <a:latin typeface="Arial"/>
                <a:ea typeface="+mn-lt"/>
                <a:cs typeface="Arial"/>
              </a:rPr>
              <a:t>add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their</a:t>
            </a:r>
            <a:r>
              <a:rPr lang="pt-PT" sz="2000" dirty="0">
                <a:latin typeface="Arial"/>
                <a:ea typeface="+mn-lt"/>
                <a:cs typeface="Arial"/>
              </a:rPr>
              <a:t> LM / </a:t>
            </a:r>
            <a:r>
              <a:rPr lang="pt-PT" sz="2000" dirty="0" err="1">
                <a:latin typeface="Arial"/>
                <a:ea typeface="+mn-lt"/>
                <a:cs typeface="Arial"/>
              </a:rPr>
              <a:t>metrics</a:t>
            </a:r>
            <a:endParaRPr lang="pt-PT" sz="2000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04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Arial"/>
                <a:cs typeface="Calibri Light"/>
              </a:rPr>
              <a:t>Non </a:t>
            </a:r>
            <a:r>
              <a:rPr lang="pt-PT" sz="4000" dirty="0" err="1">
                <a:latin typeface="Arial"/>
                <a:cs typeface="Calibri Light"/>
              </a:rPr>
              <a:t>functional</a:t>
            </a:r>
            <a:r>
              <a:rPr lang="pt-PT" sz="4000" dirty="0">
                <a:latin typeface="Arial"/>
                <a:cs typeface="Calibri Light"/>
              </a:rPr>
              <a:t> </a:t>
            </a:r>
            <a:r>
              <a:rPr lang="pt-PT" sz="4000" dirty="0" err="1">
                <a:latin typeface="Arial"/>
                <a:cs typeface="Calibri Light"/>
              </a:rPr>
              <a:t>requirements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Performance: </a:t>
            </a:r>
            <a:r>
              <a:rPr lang="pt-PT" sz="2000" dirty="0" err="1">
                <a:latin typeface="Arial"/>
                <a:ea typeface="+mn-lt"/>
                <a:cs typeface="Arial"/>
              </a:rPr>
              <a:t>efficient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and</a:t>
            </a:r>
            <a:r>
              <a:rPr lang="pt-PT" sz="2000" dirty="0">
                <a:latin typeface="Arial"/>
                <a:ea typeface="+mn-lt"/>
                <a:cs typeface="Arial"/>
              </a:rPr>
              <a:t> fast </a:t>
            </a:r>
            <a:r>
              <a:rPr lang="pt-PT" sz="2000" dirty="0" err="1">
                <a:latin typeface="Arial"/>
                <a:ea typeface="+mn-lt"/>
                <a:cs typeface="Arial"/>
              </a:rPr>
              <a:t>even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with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large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text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Reliability</a:t>
            </a:r>
            <a:r>
              <a:rPr lang="pt-PT" sz="2000" dirty="0">
                <a:latin typeface="Arial"/>
                <a:cs typeface="Arial"/>
              </a:rPr>
              <a:t>: AI </a:t>
            </a:r>
            <a:r>
              <a:rPr lang="pt-PT" sz="2000" dirty="0" err="1">
                <a:latin typeface="Arial"/>
                <a:cs typeface="Arial"/>
              </a:rPr>
              <a:t>and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language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models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quality</a:t>
            </a:r>
            <a:endParaRPr lang="pt-PT" sz="2000">
              <a:latin typeface="Arial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cs typeface="Arial"/>
              </a:rPr>
              <a:t>Accurate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detection</a:t>
            </a:r>
            <a:endParaRPr lang="pt-PT">
              <a:latin typeface="Arial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>
                <a:latin typeface="Arial"/>
                <a:cs typeface="Arial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Usability</a:t>
            </a:r>
            <a:r>
              <a:rPr lang="pt-PT" sz="2000" dirty="0">
                <a:latin typeface="Arial"/>
                <a:ea typeface="+mn-lt"/>
                <a:cs typeface="Arial"/>
              </a:rPr>
              <a:t>: extreme </a:t>
            </a:r>
            <a:r>
              <a:rPr lang="pt-PT" sz="2000" dirty="0" err="1">
                <a:latin typeface="Arial"/>
                <a:ea typeface="+mn-lt"/>
                <a:cs typeface="Arial"/>
              </a:rPr>
              <a:t>importance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Extension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definitions</a:t>
            </a:r>
            <a:endParaRPr lang="pt-PT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Intuitive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uI</a:t>
            </a:r>
            <a:endParaRPr lang="pt-PT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Compatibility</a:t>
            </a:r>
            <a:r>
              <a:rPr lang="pt-PT" sz="2000" dirty="0">
                <a:latin typeface="Arial"/>
                <a:ea typeface="+mn-lt"/>
                <a:cs typeface="Arial"/>
              </a:rPr>
              <a:t>: Chrome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Flexibility</a:t>
            </a:r>
            <a:r>
              <a:rPr lang="pt-PT" sz="2000" dirty="0">
                <a:latin typeface="Arial"/>
                <a:ea typeface="+mn-lt"/>
                <a:cs typeface="Arial"/>
              </a:rPr>
              <a:t>: extreme </a:t>
            </a:r>
            <a:r>
              <a:rPr lang="pt-PT" sz="2000" dirty="0" err="1">
                <a:latin typeface="Arial"/>
                <a:ea typeface="+mn-lt"/>
                <a:cs typeface="Arial"/>
              </a:rPr>
              <a:t>importance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Addition</a:t>
            </a:r>
            <a:r>
              <a:rPr lang="pt-PT" dirty="0">
                <a:latin typeface="Arial"/>
                <a:ea typeface="+mn-lt"/>
                <a:cs typeface="Arial"/>
              </a:rPr>
              <a:t>/</a:t>
            </a:r>
            <a:r>
              <a:rPr lang="pt-PT" dirty="0" err="1">
                <a:latin typeface="Arial"/>
                <a:ea typeface="+mn-lt"/>
                <a:cs typeface="Arial"/>
              </a:rPr>
              <a:t>removal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 dirty="0" err="1">
                <a:latin typeface="Arial"/>
                <a:ea typeface="+mn-lt"/>
                <a:cs typeface="Arial"/>
              </a:rPr>
              <a:t>of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 dirty="0" err="1">
                <a:latin typeface="Arial"/>
                <a:ea typeface="+mn-lt"/>
                <a:cs typeface="Arial"/>
              </a:rPr>
              <a:t>language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models</a:t>
            </a:r>
            <a:r>
              <a:rPr lang="pt-PT" dirty="0">
                <a:latin typeface="Arial"/>
                <a:ea typeface="+mn-lt"/>
                <a:cs typeface="Arial"/>
              </a:rPr>
              <a:t> / </a:t>
            </a:r>
            <a:r>
              <a:rPr lang="pt-PT" dirty="0" err="1">
                <a:latin typeface="Arial"/>
                <a:ea typeface="+mn-lt"/>
                <a:cs typeface="Arial"/>
              </a:rPr>
              <a:t>metrics</a:t>
            </a: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Security</a:t>
            </a:r>
            <a:r>
              <a:rPr lang="pt-PT" sz="2000" dirty="0">
                <a:latin typeface="Arial"/>
                <a:ea typeface="+mn-lt"/>
                <a:cs typeface="Arial"/>
              </a:rPr>
              <a:t>: </a:t>
            </a:r>
            <a:r>
              <a:rPr lang="pt-PT" sz="2000" dirty="0" err="1">
                <a:latin typeface="Arial"/>
                <a:ea typeface="+mn-lt"/>
                <a:cs typeface="Arial"/>
              </a:rPr>
              <a:t>respect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and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assert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privacy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user's</a:t>
            </a:r>
            <a:r>
              <a:rPr lang="pt-PT" sz="2000" dirty="0">
                <a:latin typeface="Arial"/>
                <a:ea typeface="+mn-lt"/>
                <a:cs typeface="Arial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Maintenance</a:t>
            </a:r>
            <a:r>
              <a:rPr lang="pt-PT" sz="2000" dirty="0">
                <a:latin typeface="Arial"/>
                <a:ea typeface="+mn-lt"/>
                <a:cs typeface="Arial"/>
              </a:rPr>
              <a:t>: </a:t>
            </a:r>
            <a:r>
              <a:rPr lang="pt-PT" sz="2000" dirty="0" err="1">
                <a:latin typeface="Arial"/>
                <a:ea typeface="+mn-lt"/>
                <a:cs typeface="Arial"/>
              </a:rPr>
              <a:t>clean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code</a:t>
            </a:r>
            <a:r>
              <a:rPr lang="pt-PT" sz="2000" dirty="0">
                <a:latin typeface="Arial"/>
                <a:ea typeface="+mn-lt"/>
                <a:cs typeface="Arial"/>
              </a:rPr>
              <a:t>, </a:t>
            </a:r>
            <a:r>
              <a:rPr lang="pt-PT" sz="2000" dirty="0" err="1">
                <a:latin typeface="Arial"/>
                <a:ea typeface="+mn-lt"/>
                <a:cs typeface="Arial"/>
              </a:rPr>
              <a:t>issue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tracking</a:t>
            </a:r>
            <a:endParaRPr lang="pt-PT" sz="200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84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Actors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User</a:t>
            </a:r>
            <a:r>
              <a:rPr lang="pt-PT" sz="2000" dirty="0">
                <a:latin typeface="Arial"/>
                <a:ea typeface="+mn-lt"/>
                <a:cs typeface="Arial"/>
              </a:rPr>
              <a:t> – </a:t>
            </a:r>
            <a:r>
              <a:rPr lang="pt-PT" sz="2000" dirty="0" err="1">
                <a:latin typeface="Arial"/>
                <a:ea typeface="+mn-lt"/>
                <a:cs typeface="Arial"/>
              </a:rPr>
              <a:t>most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features</a:t>
            </a:r>
            <a:endParaRPr lang="pt-PT" sz="2000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Journalists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Researchers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Teachers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>
                <a:latin typeface="Arial"/>
                <a:ea typeface="+mn-lt"/>
                <a:cs typeface="Arial"/>
              </a:rPr>
              <a:t>Social media </a:t>
            </a:r>
            <a:r>
              <a:rPr lang="pt-PT" dirty="0" err="1">
                <a:latin typeface="Arial"/>
                <a:ea typeface="+mn-lt"/>
                <a:cs typeface="Arial"/>
              </a:rPr>
              <a:t>users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err="1">
                <a:latin typeface="Arial"/>
                <a:ea typeface="+mn-lt"/>
                <a:cs typeface="Arial"/>
              </a:rPr>
              <a:t>Students</a:t>
            </a:r>
            <a:endParaRPr lang="pt-PT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endParaRPr lang="pt-PT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LM </a:t>
            </a:r>
            <a:r>
              <a:rPr lang="pt-PT" sz="2000" err="1">
                <a:latin typeface="Arial"/>
                <a:ea typeface="+mn-lt"/>
                <a:cs typeface="Arial"/>
              </a:rPr>
              <a:t>dev</a:t>
            </a:r>
            <a:r>
              <a:rPr lang="pt-PT" sz="2000" dirty="0">
                <a:latin typeface="Arial"/>
                <a:ea typeface="+mn-lt"/>
                <a:cs typeface="Arial"/>
              </a:rPr>
              <a:t> – can </a:t>
            </a:r>
            <a:r>
              <a:rPr lang="pt-PT" sz="2000" err="1">
                <a:latin typeface="Arial"/>
                <a:ea typeface="+mn-lt"/>
                <a:cs typeface="Arial"/>
              </a:rPr>
              <a:t>add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err="1">
                <a:latin typeface="Arial"/>
                <a:ea typeface="+mn-lt"/>
                <a:cs typeface="Arial"/>
              </a:rPr>
              <a:t>their</a:t>
            </a:r>
            <a:r>
              <a:rPr lang="pt-PT" sz="2000" dirty="0">
                <a:latin typeface="Arial"/>
                <a:ea typeface="+mn-lt"/>
                <a:cs typeface="Arial"/>
              </a:rPr>
              <a:t> LM / </a:t>
            </a:r>
            <a:r>
              <a:rPr lang="pt-PT" sz="2000" err="1">
                <a:latin typeface="Arial"/>
                <a:ea typeface="+mn-lt"/>
                <a:cs typeface="Arial"/>
              </a:rPr>
              <a:t>metrics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000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err="1">
                <a:latin typeface="Arial"/>
                <a:ea typeface="+mn-lt"/>
                <a:cs typeface="Arial"/>
              </a:rPr>
              <a:t>Admin</a:t>
            </a:r>
            <a:r>
              <a:rPr lang="pt-PT" sz="2000" dirty="0">
                <a:latin typeface="Arial"/>
                <a:ea typeface="+mn-lt"/>
                <a:cs typeface="Arial"/>
              </a:rPr>
              <a:t> – </a:t>
            </a:r>
            <a:r>
              <a:rPr lang="pt-PT" sz="2000" err="1">
                <a:latin typeface="Arial"/>
                <a:ea typeface="+mn-lt"/>
                <a:cs typeface="Arial"/>
              </a:rPr>
              <a:t>all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err="1">
                <a:latin typeface="Arial"/>
                <a:ea typeface="+mn-lt"/>
                <a:cs typeface="Arial"/>
              </a:rPr>
              <a:t>permissions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err="1">
                <a:latin typeface="Arial"/>
                <a:ea typeface="+mn-lt"/>
                <a:cs typeface="Arial"/>
              </a:rPr>
              <a:t>Our</a:t>
            </a:r>
            <a:r>
              <a:rPr lang="pt-PT" dirty="0">
                <a:latin typeface="Arial"/>
                <a:ea typeface="+mn-lt"/>
                <a:cs typeface="Arial"/>
              </a:rPr>
              <a:t> team (4)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err="1">
                <a:latin typeface="Arial"/>
                <a:ea typeface="+mn-lt"/>
                <a:cs typeface="Arial"/>
              </a:rPr>
              <a:t>Accept</a:t>
            </a:r>
            <a:r>
              <a:rPr lang="pt-PT" dirty="0">
                <a:latin typeface="Arial"/>
                <a:ea typeface="+mn-lt"/>
                <a:cs typeface="Arial"/>
              </a:rPr>
              <a:t>/refuse </a:t>
            </a:r>
            <a:r>
              <a:rPr lang="pt-PT" err="1">
                <a:latin typeface="Arial"/>
                <a:ea typeface="+mn-lt"/>
                <a:cs typeface="Arial"/>
              </a:rPr>
              <a:t>and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enable</a:t>
            </a:r>
            <a:r>
              <a:rPr lang="pt-PT" dirty="0">
                <a:latin typeface="Arial"/>
                <a:ea typeface="+mn-lt"/>
                <a:cs typeface="Arial"/>
              </a:rPr>
              <a:t>/</a:t>
            </a:r>
            <a:r>
              <a:rPr lang="pt-PT" err="1">
                <a:latin typeface="Arial"/>
                <a:ea typeface="+mn-lt"/>
                <a:cs typeface="Arial"/>
              </a:rPr>
              <a:t>disable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LMs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and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metrics</a:t>
            </a:r>
            <a:endParaRPr lang="pt-PT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573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pic>
        <p:nvPicPr>
          <p:cNvPr id="4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14418A7C-6906-5C1E-C5E4-46E58E23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28" y="1905"/>
            <a:ext cx="6904120" cy="6854187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06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pic>
        <p:nvPicPr>
          <p:cNvPr id="2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08AD24A3-813D-A46D-2B02-4B7BDF4E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3" y="2899"/>
            <a:ext cx="9661356" cy="6852202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36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TextSpot AI - Elaboration</vt:lpstr>
      <vt:lpstr>Goals</vt:lpstr>
      <vt:lpstr>Functional requirements</vt:lpstr>
      <vt:lpstr>Non functional requirements</vt:lpstr>
      <vt:lpstr>Actors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185</cp:revision>
  <dcterms:created xsi:type="dcterms:W3CDTF">2023-03-13T22:36:02Z</dcterms:created>
  <dcterms:modified xsi:type="dcterms:W3CDTF">2023-03-13T23:12:58Z</dcterms:modified>
</cp:coreProperties>
</file>