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Lst>
  <p:notesMasterIdLst>
    <p:notesMasterId r:id="rId5"/>
  </p:notesMasterIdLst>
  <p:handoutMasterIdLst>
    <p:handoutMasterId r:id="rId6"/>
  </p:handoutMasterIdLst>
  <p:sldIdLst>
    <p:sldId id="257" r:id="rId4"/>
  </p:sldIdLst>
  <p:sldSz cx="43559413" cy="30959425"/>
  <p:notesSz cx="6858000" cy="9144000"/>
  <p:defaultTextStyle>
    <a:defPPr>
      <a:defRPr lang="en-US"/>
    </a:defPPr>
    <a:lvl1pPr marL="0" algn="l" defTabSz="4388485" rtl="0" eaLnBrk="1" latinLnBrk="0" hangingPunct="1">
      <a:defRPr sz="8600" kern="1200">
        <a:solidFill>
          <a:schemeClr val="tx1"/>
        </a:solidFill>
        <a:latin typeface="+mn-lt"/>
        <a:ea typeface="+mn-ea"/>
        <a:cs typeface="+mn-cs"/>
      </a:defRPr>
    </a:lvl1pPr>
    <a:lvl2pPr marL="2194560" algn="l" defTabSz="4388485" rtl="0" eaLnBrk="1" latinLnBrk="0" hangingPunct="1">
      <a:defRPr sz="8600" kern="1200">
        <a:solidFill>
          <a:schemeClr val="tx1"/>
        </a:solidFill>
        <a:latin typeface="+mn-lt"/>
        <a:ea typeface="+mn-ea"/>
        <a:cs typeface="+mn-cs"/>
      </a:defRPr>
    </a:lvl2pPr>
    <a:lvl3pPr marL="4389120" algn="l" defTabSz="4388485" rtl="0" eaLnBrk="1" latinLnBrk="0" hangingPunct="1">
      <a:defRPr sz="8600" kern="1200">
        <a:solidFill>
          <a:schemeClr val="tx1"/>
        </a:solidFill>
        <a:latin typeface="+mn-lt"/>
        <a:ea typeface="+mn-ea"/>
        <a:cs typeface="+mn-cs"/>
      </a:defRPr>
    </a:lvl3pPr>
    <a:lvl4pPr marL="6583045" algn="l" defTabSz="4388485" rtl="0" eaLnBrk="1" latinLnBrk="0" hangingPunct="1">
      <a:defRPr sz="8600" kern="1200">
        <a:solidFill>
          <a:schemeClr val="tx1"/>
        </a:solidFill>
        <a:latin typeface="+mn-lt"/>
        <a:ea typeface="+mn-ea"/>
        <a:cs typeface="+mn-cs"/>
      </a:defRPr>
    </a:lvl4pPr>
    <a:lvl5pPr marL="8777605" algn="l" defTabSz="4388485" rtl="0" eaLnBrk="1" latinLnBrk="0" hangingPunct="1">
      <a:defRPr sz="8600" kern="1200">
        <a:solidFill>
          <a:schemeClr val="tx1"/>
        </a:solidFill>
        <a:latin typeface="+mn-lt"/>
        <a:ea typeface="+mn-ea"/>
        <a:cs typeface="+mn-cs"/>
      </a:defRPr>
    </a:lvl5pPr>
    <a:lvl6pPr marL="10972165" algn="l" defTabSz="4388485" rtl="0" eaLnBrk="1" latinLnBrk="0" hangingPunct="1">
      <a:defRPr sz="8600" kern="1200">
        <a:solidFill>
          <a:schemeClr val="tx1"/>
        </a:solidFill>
        <a:latin typeface="+mn-lt"/>
        <a:ea typeface="+mn-ea"/>
        <a:cs typeface="+mn-cs"/>
      </a:defRPr>
    </a:lvl6pPr>
    <a:lvl7pPr marL="13166725" algn="l" defTabSz="4388485" rtl="0" eaLnBrk="1" latinLnBrk="0" hangingPunct="1">
      <a:defRPr sz="8600" kern="1200">
        <a:solidFill>
          <a:schemeClr val="tx1"/>
        </a:solidFill>
        <a:latin typeface="+mn-lt"/>
        <a:ea typeface="+mn-ea"/>
        <a:cs typeface="+mn-cs"/>
      </a:defRPr>
    </a:lvl7pPr>
    <a:lvl8pPr marL="15361285" algn="l" defTabSz="4388485" rtl="0" eaLnBrk="1" latinLnBrk="0" hangingPunct="1">
      <a:defRPr sz="8600" kern="1200">
        <a:solidFill>
          <a:schemeClr val="tx1"/>
        </a:solidFill>
        <a:latin typeface="+mn-lt"/>
        <a:ea typeface="+mn-ea"/>
        <a:cs typeface="+mn-cs"/>
      </a:defRPr>
    </a:lvl8pPr>
    <a:lvl9pPr marL="17555845" algn="l" defTabSz="438848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orient="horz" pos="276">
          <p15:clr>
            <a:srgbClr val="A4A3A4"/>
          </p15:clr>
        </p15:guide>
        <p15:guide id="3" orient="horz" pos="18960">
          <p15:clr>
            <a:srgbClr val="A4A3A4"/>
          </p15:clr>
        </p15:guide>
        <p15:guide id="4" orient="horz">
          <p15:clr>
            <a:srgbClr val="A4A3A4"/>
          </p15:clr>
        </p15:guide>
        <p15:guide id="5" pos="20599">
          <p15:clr>
            <a:srgbClr val="A4A3A4"/>
          </p15:clr>
        </p15:guide>
        <p15:guide id="6" pos="26864">
          <p15:clr>
            <a:srgbClr val="A4A3A4"/>
          </p15:clr>
        </p15:guide>
      </p15:sldGuideLst>
    </p:ext>
    <p:ext uri="{2D200454-40CA-4A62-9FC3-DE9A4176ACB9}">
      <p15:notesGuideLst xmlns:p15="http://schemas.microsoft.com/office/powerpoint/2012/main">
        <p15:guide id="1" orient="horz" pos="2884">
          <p15:clr>
            <a:srgbClr val="A4A3A4"/>
          </p15:clr>
        </p15:guide>
        <p15:guide id="2" pos="215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733" autoAdjust="0"/>
  </p:normalViewPr>
  <p:slideViewPr>
    <p:cSldViewPr snapToGrid="0" snapToObjects="1" showGuides="1">
      <p:cViewPr varScale="1">
        <p:scale>
          <a:sx n="26" d="100"/>
          <a:sy n="26" d="100"/>
        </p:scale>
        <p:origin x="1704" y="264"/>
      </p:cViewPr>
      <p:guideLst>
        <p:guide orient="horz" pos="3120"/>
        <p:guide orient="horz" pos="276"/>
        <p:guide orient="horz" pos="18960"/>
        <p:guide orient="horz"/>
        <p:guide pos="20599"/>
        <p:guide pos="2686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4"/>
        <p:guide pos="215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t>11/22/19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t>11/22/19</a:t>
            </a:fld>
            <a:endParaRPr lang="en-US" dirty="0"/>
          </a:p>
        </p:txBody>
      </p:sp>
      <p:sp>
        <p:nvSpPr>
          <p:cNvPr id="4" name="Slide Image Placeholder 3"/>
          <p:cNvSpPr>
            <a:spLocks noGrp="1" noRot="1" noChangeAspect="1"/>
          </p:cNvSpPr>
          <p:nvPr>
            <p:ph type="sldImg" idx="2"/>
          </p:nvPr>
        </p:nvSpPr>
        <p:spPr>
          <a:xfrm>
            <a:off x="1016738" y="685800"/>
            <a:ext cx="4824523"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4388485" rtl="0" eaLnBrk="1" latinLnBrk="0" hangingPunct="1">
      <a:defRPr sz="5800" kern="1200">
        <a:solidFill>
          <a:schemeClr val="tx1"/>
        </a:solidFill>
        <a:latin typeface="+mn-lt"/>
        <a:ea typeface="+mn-ea"/>
        <a:cs typeface="+mn-cs"/>
      </a:defRPr>
    </a:lvl1pPr>
    <a:lvl2pPr marL="2194560" algn="l" defTabSz="4388485" rtl="0" eaLnBrk="1" latinLnBrk="0" hangingPunct="1">
      <a:defRPr sz="5800" kern="1200">
        <a:solidFill>
          <a:schemeClr val="tx1"/>
        </a:solidFill>
        <a:latin typeface="+mn-lt"/>
        <a:ea typeface="+mn-ea"/>
        <a:cs typeface="+mn-cs"/>
      </a:defRPr>
    </a:lvl2pPr>
    <a:lvl3pPr marL="4389120" algn="l" defTabSz="4388485" rtl="0" eaLnBrk="1" latinLnBrk="0" hangingPunct="1">
      <a:defRPr sz="5800" kern="1200">
        <a:solidFill>
          <a:schemeClr val="tx1"/>
        </a:solidFill>
        <a:latin typeface="+mn-lt"/>
        <a:ea typeface="+mn-ea"/>
        <a:cs typeface="+mn-cs"/>
      </a:defRPr>
    </a:lvl3pPr>
    <a:lvl4pPr marL="6583045" algn="l" defTabSz="4388485" rtl="0" eaLnBrk="1" latinLnBrk="0" hangingPunct="1">
      <a:defRPr sz="5800" kern="1200">
        <a:solidFill>
          <a:schemeClr val="tx1"/>
        </a:solidFill>
        <a:latin typeface="+mn-lt"/>
        <a:ea typeface="+mn-ea"/>
        <a:cs typeface="+mn-cs"/>
      </a:defRPr>
    </a:lvl4pPr>
    <a:lvl5pPr marL="8777605" algn="l" defTabSz="4388485" rtl="0" eaLnBrk="1" latinLnBrk="0" hangingPunct="1">
      <a:defRPr sz="5800" kern="1200">
        <a:solidFill>
          <a:schemeClr val="tx1"/>
        </a:solidFill>
        <a:latin typeface="+mn-lt"/>
        <a:ea typeface="+mn-ea"/>
        <a:cs typeface="+mn-cs"/>
      </a:defRPr>
    </a:lvl5pPr>
    <a:lvl6pPr marL="10972165" algn="l" defTabSz="4388485" rtl="0" eaLnBrk="1" latinLnBrk="0" hangingPunct="1">
      <a:defRPr sz="5800" kern="1200">
        <a:solidFill>
          <a:schemeClr val="tx1"/>
        </a:solidFill>
        <a:latin typeface="+mn-lt"/>
        <a:ea typeface="+mn-ea"/>
        <a:cs typeface="+mn-cs"/>
      </a:defRPr>
    </a:lvl6pPr>
    <a:lvl7pPr marL="13166725" algn="l" defTabSz="4388485" rtl="0" eaLnBrk="1" latinLnBrk="0" hangingPunct="1">
      <a:defRPr sz="5800" kern="1200">
        <a:solidFill>
          <a:schemeClr val="tx1"/>
        </a:solidFill>
        <a:latin typeface="+mn-lt"/>
        <a:ea typeface="+mn-ea"/>
        <a:cs typeface="+mn-cs"/>
      </a:defRPr>
    </a:lvl7pPr>
    <a:lvl8pPr marL="15361285" algn="l" defTabSz="4388485" rtl="0" eaLnBrk="1" latinLnBrk="0" hangingPunct="1">
      <a:defRPr sz="5800" kern="1200">
        <a:solidFill>
          <a:schemeClr val="tx1"/>
        </a:solidFill>
        <a:latin typeface="+mn-lt"/>
        <a:ea typeface="+mn-ea"/>
        <a:cs typeface="+mn-cs"/>
      </a:defRPr>
    </a:lvl8pPr>
    <a:lvl9pPr marL="17555845" algn="l" defTabSz="4388485"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016000" y="685800"/>
            <a:ext cx="4826000" cy="34290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6205" y="5999008"/>
            <a:ext cx="9980924" cy="796011"/>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4221" y="5218639"/>
            <a:ext cx="9973046" cy="709185"/>
          </a:xfrm>
          <a:prstGeom prst="rect">
            <a:avLst/>
          </a:prstGeom>
          <a:noFill/>
        </p:spPr>
        <p:txBody>
          <a:bodyPr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4219" y="13366973"/>
            <a:ext cx="9974621"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373683" y="5999008"/>
            <a:ext cx="9973045" cy="796011"/>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73684" y="5218639"/>
            <a:ext cx="9973046" cy="709185"/>
          </a:xfrm>
          <a:prstGeom prst="rect">
            <a:avLst/>
          </a:prstGeom>
          <a:noFill/>
        </p:spPr>
        <p:txBody>
          <a:bodyPr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16424" y="5999008"/>
            <a:ext cx="9973045" cy="796011"/>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08545" y="5218639"/>
            <a:ext cx="9982500" cy="709185"/>
          </a:xfrm>
          <a:prstGeom prst="rect">
            <a:avLst/>
          </a:prstGeom>
          <a:noFill/>
        </p:spPr>
        <p:txBody>
          <a:bodyPr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38330" y="5218639"/>
            <a:ext cx="9971203"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38330" y="5999008"/>
            <a:ext cx="9971203" cy="796011"/>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38330" y="13423615"/>
            <a:ext cx="9971203"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38330" y="14118334"/>
            <a:ext cx="9976197" cy="796011"/>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38330" y="24151666"/>
            <a:ext cx="9971203"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38330" y="24860851"/>
            <a:ext cx="9976197" cy="796011"/>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6205" y="14062045"/>
            <a:ext cx="9980924" cy="796011"/>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887826" y="3182627"/>
            <a:ext cx="31757504" cy="1204000"/>
          </a:xfrm>
          <a:prstGeom prst="rect">
            <a:avLst/>
          </a:prstGeom>
        </p:spPr>
        <p:txBody>
          <a:bodyPr>
            <a:normAutofit/>
          </a:bodyPr>
          <a:lstStyle>
            <a:lvl1pPr marL="0" indent="0" algn="ctr">
              <a:buFontTx/>
              <a:buNone/>
              <a:defRPr sz="5645">
                <a:solidFill>
                  <a:schemeClr val="accent5">
                    <a:lumMod val="50000"/>
                  </a:schemeClr>
                </a:solidFill>
                <a:latin typeface="+mj-lt"/>
              </a:defRPr>
            </a:lvl1pPr>
            <a:lvl2pPr>
              <a:buFontTx/>
              <a:buNone/>
              <a:defRPr sz="6770"/>
            </a:lvl2pPr>
            <a:lvl3pPr>
              <a:buFontTx/>
              <a:buNone/>
              <a:defRPr sz="6770"/>
            </a:lvl3pPr>
            <a:lvl4pPr>
              <a:buFontTx/>
              <a:buNone/>
              <a:defRPr sz="6770"/>
            </a:lvl4pPr>
            <a:lvl5pPr>
              <a:buFontTx/>
              <a:buNone/>
              <a:defRPr sz="6770"/>
            </a:lvl5pPr>
          </a:lstStyle>
          <a:p>
            <a:pPr lvl="0"/>
            <a:r>
              <a:rPr lang="en-US" dirty="0"/>
              <a:t>Click here to add affiliations</a:t>
            </a:r>
          </a:p>
        </p:txBody>
      </p:sp>
      <p:sp>
        <p:nvSpPr>
          <p:cNvPr id="78" name="Text Placeholder 76"/>
          <p:cNvSpPr>
            <a:spLocks noGrp="1"/>
          </p:cNvSpPr>
          <p:nvPr>
            <p:ph type="body" sz="quarter" idx="151" hasCustomPrompt="1"/>
          </p:nvPr>
        </p:nvSpPr>
        <p:spPr>
          <a:xfrm>
            <a:off x="5887826" y="1978627"/>
            <a:ext cx="31757504" cy="1204000"/>
          </a:xfrm>
          <a:prstGeom prst="rect">
            <a:avLst/>
          </a:prstGeom>
        </p:spPr>
        <p:txBody>
          <a:bodyPr anchor="t" anchorCtr="1">
            <a:normAutofit/>
          </a:bodyPr>
          <a:lstStyle>
            <a:lvl1pPr marL="0" indent="0" algn="ctr">
              <a:buFontTx/>
              <a:buNone/>
              <a:defRPr sz="8275">
                <a:solidFill>
                  <a:schemeClr val="accent5">
                    <a:lumMod val="50000"/>
                  </a:schemeClr>
                </a:solidFill>
                <a:latin typeface="+mj-lt"/>
              </a:defRPr>
            </a:lvl1pPr>
            <a:lvl2pPr>
              <a:buFontTx/>
              <a:buNone/>
              <a:defRPr sz="6770"/>
            </a:lvl2pPr>
            <a:lvl3pPr>
              <a:buFontTx/>
              <a:buNone/>
              <a:defRPr sz="6770"/>
            </a:lvl3pPr>
            <a:lvl4pPr>
              <a:buFontTx/>
              <a:buNone/>
              <a:defRPr sz="6770"/>
            </a:lvl4pPr>
            <a:lvl5pPr>
              <a:buFontTx/>
              <a:buNone/>
              <a:defRPr sz="6770"/>
            </a:lvl5pPr>
          </a:lstStyle>
          <a:p>
            <a:pPr lvl="0"/>
            <a:r>
              <a:rPr lang="en-US" dirty="0"/>
              <a:t>Click here to add authors</a:t>
            </a:r>
          </a:p>
        </p:txBody>
      </p:sp>
      <p:sp>
        <p:nvSpPr>
          <p:cNvPr id="79" name="Text Placeholder 76"/>
          <p:cNvSpPr>
            <a:spLocks noGrp="1"/>
          </p:cNvSpPr>
          <p:nvPr>
            <p:ph type="body" sz="quarter" idx="153" hasCustomPrompt="1"/>
          </p:nvPr>
        </p:nvSpPr>
        <p:spPr>
          <a:xfrm>
            <a:off x="5887826" y="438101"/>
            <a:ext cx="31757504" cy="1540526"/>
          </a:xfrm>
          <a:prstGeom prst="rect">
            <a:avLst/>
          </a:prstGeom>
        </p:spPr>
        <p:txBody>
          <a:bodyPr anchor="t" anchorCtr="1">
            <a:normAutofit/>
          </a:bodyPr>
          <a:lstStyle>
            <a:lvl1pPr marL="0" indent="0" algn="ctr">
              <a:buFontTx/>
              <a:buNone/>
              <a:defRPr sz="10815" b="1">
                <a:solidFill>
                  <a:schemeClr val="accent5">
                    <a:lumMod val="50000"/>
                  </a:schemeClr>
                </a:solidFill>
                <a:latin typeface="+mj-lt"/>
              </a:defRPr>
            </a:lvl1pPr>
            <a:lvl2pPr>
              <a:buFontTx/>
              <a:buNone/>
              <a:defRPr sz="6770"/>
            </a:lvl2pPr>
            <a:lvl3pPr>
              <a:buFontTx/>
              <a:buNone/>
              <a:defRPr sz="6770"/>
            </a:lvl3pPr>
            <a:lvl4pPr>
              <a:buFontTx/>
              <a:buNone/>
              <a:defRPr sz="6770"/>
            </a:lvl4pPr>
            <a:lvl5pPr>
              <a:buFontTx/>
              <a:buNone/>
              <a:defRPr sz="677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97363" y="5920826"/>
            <a:ext cx="13488717" cy="810484"/>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15378" y="5108831"/>
            <a:ext cx="13470703"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15378" y="17155304"/>
            <a:ext cx="13490293" cy="810484"/>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34971" y="16373508"/>
            <a:ext cx="13470702"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039922" y="20310335"/>
            <a:ext cx="13469123" cy="810484"/>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039922" y="19505806"/>
            <a:ext cx="13469123"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047801" y="5920826"/>
            <a:ext cx="13469123" cy="810484"/>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039923" y="5108831"/>
            <a:ext cx="13477005"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173921" y="5108831"/>
            <a:ext cx="13473585"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173921" y="5920826"/>
            <a:ext cx="13473585" cy="810484"/>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173921" y="16343311"/>
            <a:ext cx="13473585"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168928" y="17077122"/>
            <a:ext cx="13478579" cy="810484"/>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173921" y="24308031"/>
            <a:ext cx="13473585"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173922" y="25041843"/>
            <a:ext cx="13478579" cy="810484"/>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887826" y="3182627"/>
            <a:ext cx="31757504" cy="1204000"/>
          </a:xfrm>
          <a:prstGeom prst="rect">
            <a:avLst/>
          </a:prstGeom>
        </p:spPr>
        <p:txBody>
          <a:bodyPr>
            <a:normAutofit/>
          </a:bodyPr>
          <a:lstStyle>
            <a:lvl1pPr marL="0" indent="0" algn="ctr">
              <a:buFontTx/>
              <a:buNone/>
              <a:defRPr sz="5645">
                <a:solidFill>
                  <a:schemeClr val="accent5">
                    <a:lumMod val="50000"/>
                  </a:schemeClr>
                </a:solidFill>
                <a:latin typeface="+mj-lt"/>
              </a:defRPr>
            </a:lvl1pPr>
            <a:lvl2pPr>
              <a:buFontTx/>
              <a:buNone/>
              <a:defRPr sz="6770"/>
            </a:lvl2pPr>
            <a:lvl3pPr>
              <a:buFontTx/>
              <a:buNone/>
              <a:defRPr sz="6770"/>
            </a:lvl3pPr>
            <a:lvl4pPr>
              <a:buFontTx/>
              <a:buNone/>
              <a:defRPr sz="6770"/>
            </a:lvl4pPr>
            <a:lvl5pPr>
              <a:buFontTx/>
              <a:buNone/>
              <a:defRPr sz="6770"/>
            </a:lvl5pPr>
          </a:lstStyle>
          <a:p>
            <a:pPr lvl="0"/>
            <a:r>
              <a:rPr lang="en-US" dirty="0"/>
              <a:t>Click here to add affiliations</a:t>
            </a:r>
          </a:p>
        </p:txBody>
      </p:sp>
      <p:sp>
        <p:nvSpPr>
          <p:cNvPr id="65" name="Text Placeholder 76"/>
          <p:cNvSpPr>
            <a:spLocks noGrp="1"/>
          </p:cNvSpPr>
          <p:nvPr>
            <p:ph type="body" sz="quarter" idx="151" hasCustomPrompt="1"/>
          </p:nvPr>
        </p:nvSpPr>
        <p:spPr>
          <a:xfrm>
            <a:off x="5887826" y="1978627"/>
            <a:ext cx="31757504" cy="1204000"/>
          </a:xfrm>
          <a:prstGeom prst="rect">
            <a:avLst/>
          </a:prstGeom>
        </p:spPr>
        <p:txBody>
          <a:bodyPr anchor="t" anchorCtr="1">
            <a:normAutofit/>
          </a:bodyPr>
          <a:lstStyle>
            <a:lvl1pPr marL="0" indent="0" algn="ctr">
              <a:buFontTx/>
              <a:buNone/>
              <a:defRPr sz="8275">
                <a:solidFill>
                  <a:schemeClr val="accent5">
                    <a:lumMod val="50000"/>
                  </a:schemeClr>
                </a:solidFill>
                <a:latin typeface="+mj-lt"/>
              </a:defRPr>
            </a:lvl1pPr>
            <a:lvl2pPr>
              <a:buFontTx/>
              <a:buNone/>
              <a:defRPr sz="6770"/>
            </a:lvl2pPr>
            <a:lvl3pPr>
              <a:buFontTx/>
              <a:buNone/>
              <a:defRPr sz="6770"/>
            </a:lvl3pPr>
            <a:lvl4pPr>
              <a:buFontTx/>
              <a:buNone/>
              <a:defRPr sz="6770"/>
            </a:lvl4pPr>
            <a:lvl5pPr>
              <a:buFontTx/>
              <a:buNone/>
              <a:defRPr sz="6770"/>
            </a:lvl5pPr>
          </a:lstStyle>
          <a:p>
            <a:pPr lvl="0"/>
            <a:r>
              <a:rPr lang="en-US" dirty="0"/>
              <a:t>Click here to add authors</a:t>
            </a:r>
          </a:p>
        </p:txBody>
      </p:sp>
      <p:sp>
        <p:nvSpPr>
          <p:cNvPr id="66" name="Text Placeholder 76"/>
          <p:cNvSpPr>
            <a:spLocks noGrp="1"/>
          </p:cNvSpPr>
          <p:nvPr>
            <p:ph type="body" sz="quarter" idx="153" hasCustomPrompt="1"/>
          </p:nvPr>
        </p:nvSpPr>
        <p:spPr>
          <a:xfrm>
            <a:off x="5887826" y="438101"/>
            <a:ext cx="31757504" cy="1540526"/>
          </a:xfrm>
          <a:prstGeom prst="rect">
            <a:avLst/>
          </a:prstGeom>
        </p:spPr>
        <p:txBody>
          <a:bodyPr anchor="t" anchorCtr="1">
            <a:normAutofit/>
          </a:bodyPr>
          <a:lstStyle>
            <a:lvl1pPr marL="0" indent="0" algn="ctr">
              <a:buFontTx/>
              <a:buNone/>
              <a:defRPr sz="10815" b="1">
                <a:solidFill>
                  <a:schemeClr val="accent5">
                    <a:lumMod val="50000"/>
                  </a:schemeClr>
                </a:solidFill>
                <a:latin typeface="+mj-lt"/>
              </a:defRPr>
            </a:lvl1pPr>
            <a:lvl2pPr>
              <a:buFontTx/>
              <a:buNone/>
              <a:defRPr sz="6770"/>
            </a:lvl2pPr>
            <a:lvl3pPr>
              <a:buFontTx/>
              <a:buNone/>
              <a:defRPr sz="6770"/>
            </a:lvl3pPr>
            <a:lvl4pPr>
              <a:buFontTx/>
              <a:buNone/>
              <a:defRPr sz="6770"/>
            </a:lvl4pPr>
            <a:lvl5pPr>
              <a:buFontTx/>
              <a:buNone/>
              <a:defRPr sz="6770"/>
            </a:lvl5pPr>
          </a:lstStyle>
          <a:p>
            <a:pPr lvl="0"/>
            <a:r>
              <a:rPr lang="en-US" dirty="0"/>
              <a:t>Click here to add title</a:t>
            </a:r>
          </a:p>
        </p:txBody>
      </p:sp>
      <p:sp>
        <p:nvSpPr>
          <p:cNvPr id="31" name="TextBox 30"/>
          <p:cNvSpPr txBox="1"/>
          <p:nvPr userDrawn="1"/>
        </p:nvSpPr>
        <p:spPr>
          <a:xfrm>
            <a:off x="14164890" y="9310434"/>
            <a:ext cx="4103479" cy="475615"/>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97365" y="5842643"/>
            <a:ext cx="9980924" cy="796011"/>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15381" y="5030649"/>
            <a:ext cx="9973046" cy="709185"/>
          </a:xfrm>
          <a:prstGeom prst="rect">
            <a:avLst/>
          </a:prstGeom>
          <a:noFill/>
        </p:spPr>
        <p:txBody>
          <a:bodyPr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95787" y="14148769"/>
            <a:ext cx="9982500" cy="796011"/>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15379" y="13366973"/>
            <a:ext cx="9974621"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499727" y="5835178"/>
            <a:ext cx="20563695" cy="796011"/>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499727" y="5030649"/>
            <a:ext cx="20563697"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499727" y="20593855"/>
            <a:ext cx="20563697" cy="796011"/>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499726" y="19820954"/>
            <a:ext cx="20563697"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657231" y="5030649"/>
            <a:ext cx="9971203"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657231" y="5842643"/>
            <a:ext cx="9971203" cy="796011"/>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657231" y="13423615"/>
            <a:ext cx="9971203"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657231" y="14118334"/>
            <a:ext cx="9976197" cy="796011"/>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657231" y="24142708"/>
            <a:ext cx="9971203" cy="709185"/>
          </a:xfrm>
          <a:prstGeom prst="rect">
            <a:avLst/>
          </a:prstGeom>
          <a:noFill/>
        </p:spPr>
        <p:txBody>
          <a:bodyPr wrap="square" lIns="91436" tIns="91436" rIns="91436" bIns="91436" anchor="ctr" anchorCtr="0">
            <a:spAutoFit/>
          </a:bodyPr>
          <a:lstStyle>
            <a:lvl1pPr marL="0" indent="0" algn="ctr">
              <a:buNone/>
              <a:defRPr sz="348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657231" y="24863981"/>
            <a:ext cx="9976197" cy="796011"/>
          </a:xfrm>
          <a:prstGeom prst="rect">
            <a:avLst/>
          </a:prstGeom>
        </p:spPr>
        <p:txBody>
          <a:bodyPr wrap="square" lIns="228589" tIns="228589" rIns="228589" bIns="228589">
            <a:spAutoFit/>
          </a:bodyPr>
          <a:lstStyle>
            <a:lvl1pPr marL="0" indent="0">
              <a:buNone/>
              <a:defRPr sz="2350">
                <a:solidFill>
                  <a:schemeClr val="accent5">
                    <a:lumMod val="50000"/>
                  </a:schemeClr>
                </a:solidFill>
                <a:latin typeface="Times New Roman" panose="02020603050405020304" pitchFamily="18" charset="0"/>
                <a:cs typeface="Times New Roman" panose="02020603050405020304" pitchFamily="18" charset="0"/>
              </a:defRPr>
            </a:lvl1pPr>
            <a:lvl2pPr marL="1397635" indent="-537210">
              <a:defRPr sz="2350">
                <a:latin typeface="Trebuchet MS" panose="020B0603020202020204" pitchFamily="34" charset="0"/>
              </a:defRPr>
            </a:lvl2pPr>
            <a:lvl3pPr marL="1934845" indent="-537210">
              <a:defRPr sz="2350">
                <a:latin typeface="Trebuchet MS" panose="020B0603020202020204" pitchFamily="34" charset="0"/>
              </a:defRPr>
            </a:lvl3pPr>
            <a:lvl4pPr marL="2526030" indent="-591185">
              <a:defRPr sz="2350">
                <a:latin typeface="Trebuchet MS" panose="020B0603020202020204" pitchFamily="34" charset="0"/>
              </a:defRPr>
            </a:lvl4pPr>
            <a:lvl5pPr marL="2956560" indent="-429895">
              <a:defRPr sz="2350">
                <a:latin typeface="Trebuchet MS" panose="020B0603020202020204"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887826" y="3182627"/>
            <a:ext cx="31757504" cy="1204000"/>
          </a:xfrm>
          <a:prstGeom prst="rect">
            <a:avLst/>
          </a:prstGeom>
        </p:spPr>
        <p:txBody>
          <a:bodyPr>
            <a:normAutofit/>
          </a:bodyPr>
          <a:lstStyle>
            <a:lvl1pPr marL="0" indent="0" algn="ctr">
              <a:buFontTx/>
              <a:buNone/>
              <a:defRPr sz="5645">
                <a:solidFill>
                  <a:schemeClr val="accent5">
                    <a:lumMod val="50000"/>
                  </a:schemeClr>
                </a:solidFill>
                <a:latin typeface="+mj-lt"/>
              </a:defRPr>
            </a:lvl1pPr>
            <a:lvl2pPr>
              <a:buFontTx/>
              <a:buNone/>
              <a:defRPr sz="6770"/>
            </a:lvl2pPr>
            <a:lvl3pPr>
              <a:buFontTx/>
              <a:buNone/>
              <a:defRPr sz="6770"/>
            </a:lvl3pPr>
            <a:lvl4pPr>
              <a:buFontTx/>
              <a:buNone/>
              <a:defRPr sz="6770"/>
            </a:lvl4pPr>
            <a:lvl5pPr>
              <a:buFontTx/>
              <a:buNone/>
              <a:defRPr sz="6770"/>
            </a:lvl5pPr>
          </a:lstStyle>
          <a:p>
            <a:pPr lvl="0"/>
            <a:r>
              <a:rPr lang="en-US" dirty="0"/>
              <a:t>Click here to add affiliations</a:t>
            </a:r>
          </a:p>
        </p:txBody>
      </p:sp>
      <p:sp>
        <p:nvSpPr>
          <p:cNvPr id="65" name="Text Placeholder 76"/>
          <p:cNvSpPr>
            <a:spLocks noGrp="1"/>
          </p:cNvSpPr>
          <p:nvPr>
            <p:ph type="body" sz="quarter" idx="151" hasCustomPrompt="1"/>
          </p:nvPr>
        </p:nvSpPr>
        <p:spPr>
          <a:xfrm>
            <a:off x="5887826" y="1978627"/>
            <a:ext cx="31757504" cy="1204000"/>
          </a:xfrm>
          <a:prstGeom prst="rect">
            <a:avLst/>
          </a:prstGeom>
        </p:spPr>
        <p:txBody>
          <a:bodyPr anchor="t" anchorCtr="1">
            <a:normAutofit/>
          </a:bodyPr>
          <a:lstStyle>
            <a:lvl1pPr marL="0" indent="0" algn="ctr">
              <a:buFontTx/>
              <a:buNone/>
              <a:defRPr sz="8275">
                <a:solidFill>
                  <a:schemeClr val="accent5">
                    <a:lumMod val="50000"/>
                  </a:schemeClr>
                </a:solidFill>
                <a:latin typeface="+mj-lt"/>
              </a:defRPr>
            </a:lvl1pPr>
            <a:lvl2pPr>
              <a:buFontTx/>
              <a:buNone/>
              <a:defRPr sz="6770"/>
            </a:lvl2pPr>
            <a:lvl3pPr>
              <a:buFontTx/>
              <a:buNone/>
              <a:defRPr sz="6770"/>
            </a:lvl3pPr>
            <a:lvl4pPr>
              <a:buFontTx/>
              <a:buNone/>
              <a:defRPr sz="6770"/>
            </a:lvl4pPr>
            <a:lvl5pPr>
              <a:buFontTx/>
              <a:buNone/>
              <a:defRPr sz="6770"/>
            </a:lvl5pPr>
          </a:lstStyle>
          <a:p>
            <a:pPr lvl="0"/>
            <a:r>
              <a:rPr lang="en-US" dirty="0"/>
              <a:t>Click here to add authors</a:t>
            </a:r>
          </a:p>
        </p:txBody>
      </p:sp>
      <p:sp>
        <p:nvSpPr>
          <p:cNvPr id="66" name="Text Placeholder 76"/>
          <p:cNvSpPr>
            <a:spLocks noGrp="1"/>
          </p:cNvSpPr>
          <p:nvPr>
            <p:ph type="body" sz="quarter" idx="153" hasCustomPrompt="1"/>
          </p:nvPr>
        </p:nvSpPr>
        <p:spPr>
          <a:xfrm>
            <a:off x="5887826" y="438101"/>
            <a:ext cx="31757504" cy="1540526"/>
          </a:xfrm>
          <a:prstGeom prst="rect">
            <a:avLst/>
          </a:prstGeom>
        </p:spPr>
        <p:txBody>
          <a:bodyPr anchor="t" anchorCtr="1">
            <a:normAutofit/>
          </a:bodyPr>
          <a:lstStyle>
            <a:lvl1pPr marL="0" indent="0" algn="ctr">
              <a:buFontTx/>
              <a:buNone/>
              <a:defRPr sz="10815" b="1">
                <a:solidFill>
                  <a:schemeClr val="accent5">
                    <a:lumMod val="50000"/>
                  </a:schemeClr>
                </a:solidFill>
                <a:latin typeface="+mj-lt"/>
              </a:defRPr>
            </a:lvl1pPr>
            <a:lvl2pPr>
              <a:buFontTx/>
              <a:buNone/>
              <a:defRPr sz="6770"/>
            </a:lvl2pPr>
            <a:lvl3pPr>
              <a:buFontTx/>
              <a:buNone/>
              <a:defRPr sz="6770"/>
            </a:lvl3pPr>
            <a:lvl4pPr>
              <a:buFontTx/>
              <a:buNone/>
              <a:defRPr sz="6770"/>
            </a:lvl4pPr>
            <a:lvl5pPr>
              <a:buFontTx/>
              <a:buNone/>
              <a:defRPr sz="677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29973595"/>
            <a:ext cx="43559998" cy="980589"/>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2707" y="5149414"/>
            <a:ext cx="9982500" cy="2514604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342694" y="5149411"/>
            <a:ext cx="9982500" cy="2514604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242682" y="5149412"/>
            <a:ext cx="9982500" cy="2514604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142669" y="5149413"/>
            <a:ext cx="9982500" cy="2514604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559998" cy="4515000"/>
          </a:xfrm>
          <a:prstGeom prst="rect">
            <a:avLst/>
          </a:prstGeom>
          <a:noFill/>
          <a:ln w="9525">
            <a:noFill/>
            <a:miter lim="800000"/>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55478" y="30463890"/>
            <a:ext cx="2495625" cy="334010"/>
          </a:xfrm>
          <a:prstGeom prst="rect">
            <a:avLst/>
          </a:prstGeom>
          <a:noFill/>
          <a:ln w="9525">
            <a:noFill/>
            <a:miter lim="800000"/>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panose="020B0604020202020204" pitchFamily="34"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panose="020B0604020202020204" pitchFamily="34" charset="0"/>
              </a:rPr>
              <a:t>www.PosterPresentations.com</a:t>
            </a:r>
          </a:p>
        </p:txBody>
      </p:sp>
      <p:grpSp>
        <p:nvGrpSpPr>
          <p:cNvPr id="30" name="Group 29"/>
          <p:cNvGrpSpPr/>
          <p:nvPr userDrawn="1"/>
        </p:nvGrpSpPr>
        <p:grpSpPr>
          <a:xfrm>
            <a:off x="-11225189" y="-1"/>
            <a:ext cx="10935717" cy="30959999"/>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285" rtl="0" eaLnBrk="1" fontAlgn="auto" latinLnBrk="0" hangingPunct="1">
                <a:lnSpc>
                  <a:spcPct val="100000"/>
                </a:lnSpc>
                <a:spcBef>
                  <a:spcPts val="0"/>
                </a:spcBef>
                <a:spcAft>
                  <a:spcPts val="0"/>
                </a:spcAft>
                <a:buClrTx/>
                <a:buSzTx/>
                <a:buFontTx/>
                <a:buNone/>
                <a:defRPr/>
              </a:pPr>
              <a:r>
                <a:rPr lang="en-US" sz="3200" b="1" spc="0" dirty="0">
                  <a:solidFill>
                    <a:srgbClr val="FF0000"/>
                  </a:solidFill>
                  <a:latin typeface="Trebuchet MS" panose="020B0603020202020204" pitchFamily="34" charset="0"/>
                </a:rPr>
                <a:t>(—THIS SIDEBAR DOES NOT PRINT—)</a:t>
              </a:r>
              <a:endParaRPr lang="en-US" sz="3200" b="1" spc="600" dirty="0">
                <a:solidFill>
                  <a:schemeClr val="bg1"/>
                </a:solidFill>
                <a:latin typeface="Trebuchet MS" panose="020B0603020202020204" pitchFamily="34" charset="0"/>
              </a:endParaRPr>
            </a:p>
            <a:p>
              <a:pPr algn="ctr"/>
              <a:r>
                <a:rPr lang="en-US" sz="4000" b="1" spc="600" dirty="0">
                  <a:solidFill>
                    <a:schemeClr val="bg1"/>
                  </a:solidFill>
                  <a:latin typeface="Trebuchet MS" panose="020B0603020202020204" pitchFamily="34" charset="0"/>
                </a:rPr>
                <a:t>DESIGN</a:t>
              </a:r>
              <a:r>
                <a:rPr lang="en-US" sz="4000" b="1" spc="600" baseline="0" dirty="0">
                  <a:solidFill>
                    <a:schemeClr val="bg1"/>
                  </a:solidFill>
                  <a:latin typeface="Trebuchet MS" panose="020B0603020202020204" pitchFamily="34" charset="0"/>
                </a:rPr>
                <a:t> </a:t>
              </a:r>
              <a:r>
                <a:rPr lang="en-US" sz="4000" b="1" spc="600" dirty="0">
                  <a:solidFill>
                    <a:schemeClr val="bg1"/>
                  </a:solidFill>
                  <a:latin typeface="Trebuchet MS" panose="020B0603020202020204" pitchFamily="34" charset="0"/>
                </a:rPr>
                <a:t>GUIDE</a:t>
              </a:r>
            </a:p>
            <a:p>
              <a:pPr algn="ctr"/>
              <a:endParaRPr lang="en-US" sz="2800" b="1" dirty="0">
                <a:latin typeface="Trebuchet MS" panose="020B0603020202020204" pitchFamily="34" charset="0"/>
              </a:endParaRPr>
            </a:p>
            <a:p>
              <a:pPr defTabSz="3765550"/>
              <a:r>
                <a:rPr lang="en-US" sz="2800" i="0" dirty="0">
                  <a:latin typeface="Trebuchet MS" panose="020B0603020202020204" pitchFamily="34" charset="0"/>
                </a:rPr>
                <a:t>This PowerPoint</a:t>
              </a:r>
              <a:r>
                <a:rPr lang="en-US" sz="2800" i="0" baseline="0" dirty="0">
                  <a:latin typeface="Trebuchet MS" panose="020B0603020202020204" pitchFamily="34" charset="0"/>
                </a:rPr>
                <a:t> </a:t>
              </a:r>
              <a:r>
                <a:rPr lang="en-US" sz="2800" i="0" dirty="0">
                  <a:latin typeface="Trebuchet MS" panose="020B0603020202020204" pitchFamily="34" charset="0"/>
                </a:rPr>
                <a:t>2007 template produces</a:t>
              </a:r>
              <a:r>
                <a:rPr lang="en-US" sz="2800" i="0" baseline="0" dirty="0">
                  <a:latin typeface="Trebuchet MS" panose="020B0603020202020204" pitchFamily="34" charset="0"/>
                </a:rPr>
                <a:t> </a:t>
              </a:r>
              <a:r>
                <a:rPr lang="en-US" sz="2800" i="0" dirty="0">
                  <a:latin typeface="Trebuchet MS" panose="020B0603020202020204" pitchFamily="34" charset="0"/>
                </a:rPr>
                <a:t>a 36”x48” presentation poster. </a:t>
              </a:r>
              <a:r>
                <a:rPr lang="en-US" sz="2800" dirty="0">
                  <a:latin typeface="Trebuchet MS" panose="020B0603020202020204" pitchFamily="34" charset="0"/>
                </a:rPr>
                <a:t>You</a:t>
              </a:r>
              <a:r>
                <a:rPr lang="en-US" sz="2800" baseline="0" dirty="0">
                  <a:latin typeface="Trebuchet MS" panose="020B0603020202020204" pitchFamily="34" charset="0"/>
                </a:rPr>
                <a:t> can u</a:t>
              </a:r>
              <a:r>
                <a:rPr lang="en-US" sz="2800" dirty="0">
                  <a:latin typeface="Trebuchet MS" panose="020B0603020202020204" pitchFamily="34" charset="0"/>
                </a:rPr>
                <a:t>se</a:t>
              </a:r>
              <a:r>
                <a:rPr lang="en-US" sz="2800" baseline="0" dirty="0">
                  <a:latin typeface="Trebuchet MS" panose="020B0603020202020204" pitchFamily="34" charset="0"/>
                </a:rPr>
                <a:t> it to create your research poster and </a:t>
              </a:r>
              <a:r>
                <a:rPr lang="en-US" sz="2800" dirty="0">
                  <a:latin typeface="Trebuchet MS" panose="020B0603020202020204" pitchFamily="34" charset="0"/>
                </a:rPr>
                <a:t>save valuable time placing titles, subtitles,</a:t>
              </a:r>
              <a:r>
                <a:rPr lang="en-US" sz="2800" baseline="0" dirty="0">
                  <a:latin typeface="Trebuchet MS" panose="020B0603020202020204" pitchFamily="34" charset="0"/>
                </a:rPr>
                <a:t> text, and graphics</a:t>
              </a:r>
              <a:r>
                <a:rPr lang="en-US" sz="2800" dirty="0">
                  <a:latin typeface="Trebuchet MS" panose="020B0603020202020204" pitchFamily="34" charset="0"/>
                </a:rPr>
                <a:t>. </a:t>
              </a:r>
            </a:p>
            <a:p>
              <a:pPr defTabSz="3765550"/>
              <a:endParaRPr lang="en-US" sz="2800" dirty="0">
                <a:latin typeface="Trebuchet MS" panose="020B0603020202020204" pitchFamily="34" charset="0"/>
              </a:endParaRPr>
            </a:p>
            <a:p>
              <a:pPr defTabSz="4389120"/>
              <a:r>
                <a:rPr lang="en-US" sz="2800" dirty="0">
                  <a:latin typeface="Trebuchet MS" panose="020B0603020202020204"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anose="020B0603020202020204" pitchFamily="34" charset="0"/>
                </a:rPr>
                <a:t>PosterPresentations.com</a:t>
              </a:r>
              <a:r>
                <a:rPr lang="en-US" sz="2800" b="1" dirty="0">
                  <a:solidFill>
                    <a:schemeClr val="bg1"/>
                  </a:solidFill>
                  <a:latin typeface="Trebuchet MS" panose="020B0603020202020204" pitchFamily="34" charset="0"/>
                </a:rPr>
                <a:t> </a:t>
              </a:r>
              <a:r>
                <a:rPr lang="en-US" sz="2800" dirty="0">
                  <a:solidFill>
                    <a:schemeClr val="bg1"/>
                  </a:solidFill>
                  <a:latin typeface="Trebuchet MS" panose="020B0603020202020204" pitchFamily="34" charset="0"/>
                </a:rPr>
                <a:t>and click on HELP DESK.</a:t>
              </a:r>
            </a:p>
            <a:p>
              <a:pPr defTabSz="4389120"/>
              <a:endParaRPr lang="en-US" sz="2800" dirty="0">
                <a:latin typeface="Trebuchet MS" panose="020B0603020202020204" pitchFamily="34" charset="0"/>
              </a:endParaRPr>
            </a:p>
            <a:p>
              <a:pPr defTabSz="4389120"/>
              <a:r>
                <a:rPr lang="en-US" sz="2800" dirty="0">
                  <a:solidFill>
                    <a:schemeClr val="bg1"/>
                  </a:solidFill>
                  <a:latin typeface="Trebuchet MS" panose="020B0603020202020204" pitchFamily="34" charset="0"/>
                </a:rPr>
                <a:t>When</a:t>
              </a:r>
              <a:r>
                <a:rPr lang="en-US" sz="2800" baseline="0" dirty="0">
                  <a:solidFill>
                    <a:schemeClr val="bg1"/>
                  </a:solidFill>
                  <a:latin typeface="Trebuchet MS" panose="020B0603020202020204" pitchFamily="34" charset="0"/>
                </a:rPr>
                <a:t> you are ready to print your poster</a:t>
              </a:r>
              <a:r>
                <a:rPr lang="en-US" sz="2800" dirty="0">
                  <a:solidFill>
                    <a:schemeClr val="bg1"/>
                  </a:solidFill>
                  <a:latin typeface="Trebuchet MS" panose="020B0603020202020204" pitchFamily="34" charset="0"/>
                </a:rPr>
                <a:t>,</a:t>
              </a:r>
              <a:r>
                <a:rPr lang="en-US" sz="2800" baseline="0" dirty="0">
                  <a:solidFill>
                    <a:schemeClr val="bg1"/>
                  </a:solidFill>
                  <a:latin typeface="Trebuchet MS" panose="020B0603020202020204" pitchFamily="34" charset="0"/>
                </a:rPr>
                <a:t> go online to </a:t>
              </a:r>
              <a:r>
                <a:rPr lang="en-US" sz="2800" b="0" dirty="0">
                  <a:solidFill>
                    <a:schemeClr val="bg1"/>
                  </a:solidFill>
                  <a:latin typeface="Trebuchet MS" panose="020B0603020202020204" pitchFamily="34" charset="0"/>
                </a:rPr>
                <a:t>PosterPresentations.com</a:t>
              </a:r>
              <a:br>
                <a:rPr lang="en-US" sz="2800" dirty="0">
                  <a:solidFill>
                    <a:schemeClr val="bg1"/>
                  </a:solidFill>
                  <a:latin typeface="Trebuchet MS" panose="020B0603020202020204" pitchFamily="34" charset="0"/>
                </a:rPr>
              </a:br>
              <a:endParaRPr lang="en-US" sz="2800" dirty="0">
                <a:solidFill>
                  <a:schemeClr val="bg1"/>
                </a:solidFill>
                <a:latin typeface="Trebuchet MS" panose="020B0603020202020204" pitchFamily="34" charset="0"/>
              </a:endParaRPr>
            </a:p>
            <a:p>
              <a:pPr algn="l" defTabSz="3765550"/>
              <a:r>
                <a:rPr lang="en-US" sz="2800" b="0" dirty="0">
                  <a:solidFill>
                    <a:schemeClr val="bg1"/>
                  </a:solidFill>
                  <a:latin typeface="Trebuchet MS" panose="020B0603020202020204" pitchFamily="34" charset="0"/>
                </a:rPr>
                <a:t>Need</a:t>
              </a:r>
              <a:r>
                <a:rPr lang="en-US" sz="2800" b="0" baseline="0" dirty="0">
                  <a:solidFill>
                    <a:schemeClr val="bg1"/>
                  </a:solidFill>
                  <a:latin typeface="Trebuchet MS" panose="020B0603020202020204" pitchFamily="34" charset="0"/>
                </a:rPr>
                <a:t> assistance? Call us at </a:t>
              </a:r>
              <a:r>
                <a:rPr lang="en-US" sz="2800" b="0" dirty="0">
                  <a:solidFill>
                    <a:srgbClr val="FFC000"/>
                  </a:solidFill>
                  <a:latin typeface="Trebuchet MS" panose="020B0603020202020204" pitchFamily="34" charset="0"/>
                </a:rPr>
                <a:t>1.510.649.3001</a:t>
              </a:r>
            </a:p>
            <a:p>
              <a:pPr algn="l" defTabSz="3765550"/>
              <a:endParaRPr lang="en-US" sz="3600" b="1" dirty="0">
                <a:solidFill>
                  <a:srgbClr val="FFFF00"/>
                </a:solidFill>
                <a:latin typeface="Trebuchet MS" panose="020B0603020202020204" pitchFamily="34" charset="0"/>
              </a:endParaRPr>
            </a:p>
            <a:p>
              <a:pPr algn="ctr"/>
              <a:endParaRPr lang="en-US" sz="2400" b="1" dirty="0">
                <a:solidFill>
                  <a:schemeClr val="bg1"/>
                </a:solidFill>
                <a:latin typeface="Trebuchet MS" panose="020B0603020202020204" pitchFamily="34" charset="0"/>
              </a:endParaRPr>
            </a:p>
            <a:p>
              <a:pPr algn="ctr"/>
              <a:r>
                <a:rPr lang="en-US" sz="4000" b="1" spc="600" dirty="0">
                  <a:solidFill>
                    <a:schemeClr val="bg1"/>
                  </a:solidFill>
                  <a:latin typeface="Trebuchet MS" panose="020B0603020202020204" pitchFamily="34" charset="0"/>
                </a:rPr>
                <a:t>QUICK START</a:t>
              </a:r>
            </a:p>
            <a:p>
              <a:pPr algn="ctr"/>
              <a:endParaRPr lang="en-US" sz="3200" b="1" baseline="0" dirty="0">
                <a:solidFill>
                  <a:schemeClr val="bg1"/>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Zoom in and out</a:t>
              </a:r>
            </a:p>
            <a:p>
              <a:pPr marL="1892300" indent="-1892300" algn="l" defTabSz="850900"/>
              <a:r>
                <a:rPr lang="en-US" sz="2400" b="0" baseline="0" dirty="0">
                  <a:solidFill>
                    <a:schemeClr val="bg1"/>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Go to VIEW &gt; ZOOM.</a:t>
              </a:r>
            </a:p>
            <a:p>
              <a:pPr algn="l"/>
              <a:endParaRPr lang="en-US" sz="2800" b="0" baseline="0" dirty="0">
                <a:solidFill>
                  <a:schemeClr val="bg1"/>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Title, Authors, and Affiliations</a:t>
              </a:r>
            </a:p>
            <a:p>
              <a:pPr algn="l"/>
              <a:r>
                <a:rPr lang="en-US" sz="2400" b="0" baseline="0" dirty="0">
                  <a:solidFill>
                    <a:schemeClr val="bg1">
                      <a:lumMod val="75000"/>
                    </a:schemeClr>
                  </a:solidFill>
                  <a:latin typeface="Trebuchet MS" panose="020B0603020202020204"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anose="020B0603020202020204"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anose="020B0603020202020204" pitchFamily="34" charset="0"/>
              </a:endParaRPr>
            </a:p>
            <a:p>
              <a:pPr algn="l"/>
              <a:r>
                <a:rPr lang="en-US" sz="2400" b="1" spc="300" baseline="0" dirty="0">
                  <a:solidFill>
                    <a:srgbClr val="FFC000"/>
                  </a:solidFill>
                  <a:latin typeface="Trebuchet MS" panose="020B0603020202020204" pitchFamily="34" charset="0"/>
                </a:rPr>
                <a:t>TIP</a:t>
              </a:r>
              <a:r>
                <a:rPr lang="en-US" sz="2400" b="1" baseline="0" dirty="0">
                  <a:solidFill>
                    <a:srgbClr val="FFC000"/>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The font size of your title should be bigger than your name(s) and institution name(s).</a:t>
              </a:r>
            </a:p>
            <a:p>
              <a:pPr algn="l"/>
              <a:br>
                <a:rPr lang="en-US" sz="2800" b="1" baseline="0" dirty="0">
                  <a:solidFill>
                    <a:schemeClr val="bg1"/>
                  </a:solidFill>
                  <a:latin typeface="Trebuchet MS" panose="020B0603020202020204" pitchFamily="34" charset="0"/>
                </a:rPr>
              </a:br>
              <a:endParaRPr lang="en-US" sz="2800" b="1" dirty="0">
                <a:solidFill>
                  <a:schemeClr val="bg1"/>
                </a:solidFill>
                <a:latin typeface="Trebuchet MS" panose="020B0603020202020204" pitchFamily="34" charset="0"/>
              </a:endParaRPr>
            </a:p>
            <a:p>
              <a:pPr algn="ctr"/>
              <a:endParaRPr lang="en-US" sz="2800" b="1" dirty="0">
                <a:solidFill>
                  <a:srgbClr val="FFC000"/>
                </a:solidFill>
                <a:latin typeface="Trebuchet MS" panose="020B0603020202020204" pitchFamily="34" charset="0"/>
              </a:endParaRPr>
            </a:p>
            <a:p>
              <a:pPr algn="ctr"/>
              <a:endParaRPr lang="en-US" sz="2800" b="1" dirty="0">
                <a:solidFill>
                  <a:srgbClr val="FFC000"/>
                </a:solidFill>
                <a:latin typeface="Trebuchet MS" panose="020B0603020202020204" pitchFamily="34" charset="0"/>
              </a:endParaRPr>
            </a:p>
            <a:p>
              <a:pPr algn="ctr"/>
              <a:r>
                <a:rPr lang="en-US" sz="3200" b="1" dirty="0">
                  <a:solidFill>
                    <a:srgbClr val="FFC000"/>
                  </a:solidFill>
                  <a:latin typeface="Trebuchet MS" panose="020B0603020202020204" pitchFamily="34" charset="0"/>
                </a:rPr>
                <a:t>Adding Logos</a:t>
              </a:r>
              <a:r>
                <a:rPr lang="en-US" sz="3200" b="1" baseline="0" dirty="0">
                  <a:solidFill>
                    <a:srgbClr val="FFC000"/>
                  </a:solidFill>
                  <a:latin typeface="Trebuchet MS" panose="020B0603020202020204" pitchFamily="34" charset="0"/>
                </a:rPr>
                <a:t> / Seals</a:t>
              </a:r>
            </a:p>
            <a:p>
              <a:pPr algn="l"/>
              <a:r>
                <a:rPr lang="en-US" sz="2400" b="0" baseline="0" dirty="0">
                  <a:solidFill>
                    <a:schemeClr val="bg1">
                      <a:lumMod val="75000"/>
                    </a:schemeClr>
                  </a:solidFill>
                  <a:latin typeface="Trebuchet MS" panose="020B0603020202020204"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anose="020B0603020202020204" pitchFamily="34" charset="0"/>
              </a:endParaRPr>
            </a:p>
            <a:p>
              <a:pPr algn="l"/>
              <a:r>
                <a:rPr lang="en-US" sz="2400" b="1" spc="300" baseline="0" dirty="0">
                  <a:solidFill>
                    <a:srgbClr val="FFC000"/>
                  </a:solidFill>
                  <a:latin typeface="Trebuchet MS" panose="020B0603020202020204" pitchFamily="34" charset="0"/>
                </a:rPr>
                <a:t>TIP:</a:t>
              </a:r>
              <a:r>
                <a:rPr lang="en-US" sz="2400" b="1" spc="0" baseline="0" dirty="0">
                  <a:solidFill>
                    <a:srgbClr val="FFC000"/>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See if your school’s logo is available on our free poster templates page.</a:t>
              </a:r>
            </a:p>
            <a:p>
              <a:pPr algn="l"/>
              <a:endParaRPr lang="en-US" sz="2400" b="0" baseline="0" dirty="0">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Photographs / Graphics</a:t>
              </a:r>
            </a:p>
            <a:p>
              <a:pPr algn="l" defTabSz="977900"/>
              <a:r>
                <a:rPr lang="en-US" sz="2400" b="0" baseline="0" dirty="0">
                  <a:solidFill>
                    <a:schemeClr val="bg1">
                      <a:lumMod val="75000"/>
                    </a:schemeClr>
                  </a:solidFill>
                  <a:latin typeface="Trebuchet MS" panose="020B0603020202020204"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anose="020B0603020202020204" pitchFamily="34" charset="0"/>
                </a:rPr>
                <a:t>disproportionally.</a:t>
              </a:r>
            </a:p>
            <a:p>
              <a:pPr algn="l" defTabSz="977900"/>
              <a:endParaRPr lang="en-US" sz="2400" b="0" baseline="0" dirty="0">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Image Quality Check</a:t>
              </a:r>
            </a:p>
            <a:p>
              <a:pPr lvl="0" algn="l" defTabSz="977900"/>
              <a:r>
                <a:rPr lang="en-US" sz="2400" b="0" baseline="0" dirty="0">
                  <a:solidFill>
                    <a:schemeClr val="bg1">
                      <a:lumMod val="75000"/>
                    </a:schemeClr>
                  </a:solidFill>
                  <a:latin typeface="Trebuchet MS" panose="020B0603020202020204" pitchFamily="34" charset="0"/>
                </a:rPr>
                <a:t>Zoom in and look at your images at 100% magnification. If they look good they will print well. </a:t>
              </a:r>
              <a:endParaRPr lang="en-US" sz="2800" b="0" dirty="0">
                <a:latin typeface="Trebuchet MS" panose="020B0603020202020204"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15498"/>
              <a:chOff x="-4470427" y="11016658"/>
              <a:chExt cx="3470785" cy="971950"/>
            </a:xfrm>
          </p:grpSpPr>
          <p:grpSp>
            <p:nvGrpSpPr>
              <p:cNvPr id="46" name="Group 45"/>
              <p:cNvGrpSpPr/>
              <p:nvPr userDrawn="1"/>
            </p:nvGrpSpPr>
            <p:grpSpPr>
              <a:xfrm>
                <a:off x="-2783495" y="11060886"/>
                <a:ext cx="624431" cy="892495"/>
                <a:chOff x="-3958697" y="11117435"/>
                <a:chExt cx="779338" cy="127894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219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2631"/>
                <a:chOff x="-2921738" y="11200127"/>
                <a:chExt cx="1420279" cy="1226670"/>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1379"/>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296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9392" y="27751423"/>
              <a:ext cx="9324218" cy="2453882"/>
              <a:chOff x="-4755272" y="12734142"/>
              <a:chExt cx="4297115" cy="1127418"/>
            </a:xfrm>
          </p:grpSpPr>
          <p:graphicFrame>
            <p:nvGraphicFramePr>
              <p:cNvPr id="41" name="Object 40"/>
              <p:cNvGraphicFramePr>
                <a:graphicFrameLocks noChangeAspect="1"/>
              </p:cNvGraphicFramePr>
              <p:nvPr userDrawn="1"/>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17" name="Image" r:id="rId8" imgW="1371600" imgH="838200" progId="Photoshop.Image.13">
                      <p:embed/>
                    </p:oleObj>
                  </mc:Choice>
                  <mc:Fallback>
                    <p:oleObj name="Image" r:id="rId8" imgW="1371600" imgH="838200" progId="Photoshop.Image.13">
                      <p:embed/>
                      <p:pic>
                        <p:nvPicPr>
                          <p:cNvPr id="0" name="图片 1106"/>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18" name="Image" r:id="rId10" imgW="1371600" imgH="838200" progId="Photoshop.Image.13">
                      <p:embed/>
                    </p:oleObj>
                  </mc:Choice>
                  <mc:Fallback>
                    <p:oleObj name="Image" r:id="rId10" imgW="1371600" imgH="838200" progId="Photoshop.Image.13">
                      <p:embed/>
                      <p:pic>
                        <p:nvPicPr>
                          <p:cNvPr id="0" name="图片 1107"/>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39"/>
                <a:ext cx="1117601" cy="156575"/>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67"/>
                <a:ext cx="1117601" cy="156585"/>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3824625" y="-51789"/>
            <a:ext cx="10978664" cy="31011787"/>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anose="020B0603020202020204" pitchFamily="34" charset="0"/>
                </a:rPr>
                <a:t>QUICK START (cont.)</a:t>
              </a:r>
            </a:p>
            <a:p>
              <a:pPr algn="ctr"/>
              <a:endParaRPr lang="en-US" sz="3600" b="1" baseline="0" dirty="0">
                <a:solidFill>
                  <a:schemeClr val="bg1"/>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defRPr/>
              </a:pPr>
              <a:r>
                <a:rPr lang="en-US" sz="2400" b="0" baseline="0" dirty="0">
                  <a:solidFill>
                    <a:schemeClr val="bg1">
                      <a:lumMod val="75000"/>
                    </a:schemeClr>
                  </a:solidFill>
                  <a:latin typeface="Trebuchet MS" panose="020B0603020202020204"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anose="020B0603020202020204"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defRPr/>
              </a:pPr>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r>
                <a:rPr lang="en-US" sz="2400" b="0" baseline="0" dirty="0">
                  <a:solidFill>
                    <a:schemeClr val="bg1">
                      <a:lumMod val="75000"/>
                    </a:schemeClr>
                  </a:solidFill>
                  <a:latin typeface="Trebuchet MS" panose="020B0603020202020204"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How to add Text</a:t>
              </a:r>
            </a:p>
            <a:p>
              <a:pPr marL="3265805" lvl="2" indent="0" algn="l" defTabSz="114300"/>
              <a:r>
                <a:rPr lang="en-US" sz="2400" b="0" baseline="0" dirty="0">
                  <a:solidFill>
                    <a:schemeClr val="bg1">
                      <a:lumMod val="75000"/>
                    </a:schemeClr>
                  </a:solidFill>
                  <a:latin typeface="Trebuchet MS" panose="020B0603020202020204" pitchFamily="34" charset="0"/>
                </a:rPr>
                <a:t>The template comes with a number of pre-formatted placeholders for headers and text blocks. You can add more blocks by copying and pasting the existing ones or by adding a text box from the HOME menu. </a:t>
              </a:r>
            </a:p>
            <a:p>
              <a:pPr marL="1518285" lvl="2" indent="0" algn="l" defTabSz="114300"/>
              <a:endParaRPr lang="en-US" sz="24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lang="en-US" sz="2400" b="0" baseline="0" dirty="0">
                  <a:solidFill>
                    <a:schemeClr val="bg1">
                      <a:lumMod val="75000"/>
                    </a:schemeClr>
                  </a:solidFill>
                  <a:latin typeface="Trebuchet MS" panose="020B0603020202020204" pitchFamily="34" charset="0"/>
                </a:rPr>
                <a:t> </a:t>
              </a: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anose="020B0603020202020204" pitchFamily="34" charset="0"/>
              </a:endParaRPr>
            </a:p>
            <a:p>
              <a:pPr marL="1518285" lvl="2" indent="0" algn="l" defTabSz="114300"/>
              <a:endParaRPr lang="en-US" sz="2400" b="0" baseline="0" dirty="0">
                <a:solidFill>
                  <a:schemeClr val="bg1">
                    <a:lumMod val="75000"/>
                  </a:schemeClr>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How to add Tables</a:t>
              </a:r>
            </a:p>
            <a:p>
              <a:pPr marL="1730375" lvl="1" indent="0" algn="l" defTabSz="114300"/>
              <a:r>
                <a:rPr lang="en-US" sz="2400" b="0" baseline="0" dirty="0">
                  <a:solidFill>
                    <a:schemeClr val="bg1">
                      <a:lumMod val="75000"/>
                    </a:schemeClr>
                  </a:solidFill>
                  <a:latin typeface="Trebuchet MS" panose="020B0603020202020204" pitchFamily="34" charset="0"/>
                </a:rPr>
                <a:t>To add a table from scratch go to the INSERT menu and </a:t>
              </a:r>
              <a:br>
                <a:rPr lang="en-US" sz="2400" b="0" baseline="0" dirty="0">
                  <a:solidFill>
                    <a:schemeClr val="bg1">
                      <a:lumMod val="75000"/>
                    </a:schemeClr>
                  </a:solidFill>
                  <a:latin typeface="Trebuchet MS" panose="020B0603020202020204" pitchFamily="34" charset="0"/>
                </a:rPr>
              </a:br>
              <a:r>
                <a:rPr lang="en-US" sz="2400" b="0" baseline="0" dirty="0">
                  <a:solidFill>
                    <a:schemeClr val="bg1">
                      <a:lumMod val="75000"/>
                    </a:schemeClr>
                  </a:solidFill>
                  <a:latin typeface="Trebuchet MS" panose="020B0603020202020204"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anose="020B0603020202020204"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RIGHT-CLICK on the poster background and select LAYOUT to see the column options available for this template. The poster columns can also be customized on the Master. VIEW &gt; MASTER.</a:t>
              </a:r>
            </a:p>
            <a:p>
              <a:pPr marL="0" marR="0" lvl="0" indent="0" algn="ctr" defTabSz="1518285" rtl="0" eaLnBrk="1" fontAlgn="auto" latinLnBrk="0" hangingPunct="1">
                <a:lnSpc>
                  <a:spcPct val="100000"/>
                </a:lnSpc>
                <a:spcBef>
                  <a:spcPts val="0"/>
                </a:spcBef>
                <a:spcAft>
                  <a:spcPts val="0"/>
                </a:spcAft>
                <a:buClrTx/>
                <a:buSzTx/>
                <a:buFontTx/>
                <a:buNone/>
                <a:defRPr/>
              </a:pPr>
              <a:endPar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defRPr/>
              </a:pPr>
              <a:endParaRPr lang="en-US" sz="24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p:txBody>
        </p:sp>
        <p:graphicFrame>
          <p:nvGraphicFramePr>
            <p:cNvPr id="56" name="Object 55"/>
            <p:cNvGraphicFramePr>
              <a:graphicFrameLocks noChangeAspect="1"/>
            </p:cNvGraphicFramePr>
            <p:nvPr userDrawn="1"/>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19" name="Image" r:id="rId12" imgW="3429000" imgH="1266825" progId="Photoshop.Image.13">
                    <p:embed/>
                  </p:oleObj>
                </mc:Choice>
                <mc:Fallback>
                  <p:oleObj name="Image" r:id="rId12" imgW="3429000" imgH="1266825" progId="Photoshop.Image.13">
                    <p:embed/>
                    <p:pic>
                      <p:nvPicPr>
                        <p:cNvPr id="0" name="图片 1108"/>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20" name="Image" r:id="rId15" imgW="1181100" imgH="790575" progId="Photoshop.Image.13">
                    <p:embed/>
                  </p:oleObj>
                </mc:Choice>
                <mc:Fallback>
                  <p:oleObj name="Image" r:id="rId15" imgW="1181100" imgH="790575" progId="Photoshop.Image.13">
                    <p:embed/>
                    <p:pic>
                      <p:nvPicPr>
                        <p:cNvPr id="0" name="图片 1109"/>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5193"/>
              </a:xfrm>
              <a:prstGeom prst="rect">
                <a:avLst/>
              </a:prstGeom>
              <a:noFill/>
              <a:ln>
                <a:noFill/>
              </a:ln>
            </p:spPr>
            <p:txBody>
              <a:bodyPr wrap="square" rtlCol="0">
                <a:spAutoFit/>
              </a:bodyPr>
              <a:lstStyle/>
              <a:p>
                <a:r>
                  <a:rPr lang="en-US" sz="2400" dirty="0">
                    <a:solidFill>
                      <a:schemeClr val="tx2"/>
                    </a:solidFill>
                    <a:latin typeface="Trebuchet MS" panose="020B0603020202020204" pitchFamily="34" charset="0"/>
                  </a:rPr>
                  <a:t>Student</a:t>
                </a:r>
                <a:r>
                  <a:rPr lang="en-US" sz="2400" baseline="0" dirty="0">
                    <a:solidFill>
                      <a:schemeClr val="tx2"/>
                    </a:solidFill>
                    <a:latin typeface="Trebuchet MS" panose="020B0603020202020204" pitchFamily="34" charset="0"/>
                  </a:rPr>
                  <a:t> discounts are available on our </a:t>
                </a:r>
                <a:r>
                  <a:rPr lang="en-US" sz="2400" baseline="0" dirty="0" err="1">
                    <a:solidFill>
                      <a:schemeClr val="tx2"/>
                    </a:solidFill>
                    <a:latin typeface="Trebuchet MS" panose="020B0603020202020204" pitchFamily="34" charset="0"/>
                  </a:rPr>
                  <a:t>Facebook</a:t>
                </a:r>
                <a:r>
                  <a:rPr lang="en-US" sz="2400" baseline="0" dirty="0">
                    <a:solidFill>
                      <a:schemeClr val="tx2"/>
                    </a:solidFill>
                    <a:latin typeface="Trebuchet MS" panose="020B0603020202020204" pitchFamily="34" charset="0"/>
                  </a:rPr>
                  <a:t> page.</a:t>
                </a:r>
                <a:br>
                  <a:rPr lang="en-US" sz="2400" baseline="0" dirty="0">
                    <a:solidFill>
                      <a:schemeClr val="tx2"/>
                    </a:solidFill>
                    <a:latin typeface="Trebuchet MS" panose="020B0603020202020204" pitchFamily="34" charset="0"/>
                  </a:rPr>
                </a:br>
                <a:r>
                  <a:rPr lang="en-US" sz="2400" baseline="0" dirty="0">
                    <a:solidFill>
                      <a:schemeClr val="tx2"/>
                    </a:solidFill>
                    <a:latin typeface="Trebuchet MS" panose="020B0603020202020204" pitchFamily="34" charset="0"/>
                  </a:rPr>
                  <a:t>Go to </a:t>
                </a:r>
                <a:r>
                  <a:rPr lang="en-US" sz="2400" u="sng" baseline="0" dirty="0">
                    <a:solidFill>
                      <a:schemeClr val="tx2"/>
                    </a:solidFill>
                    <a:latin typeface="Trebuchet MS" panose="020B0603020202020204" pitchFamily="34" charset="0"/>
                  </a:rPr>
                  <a:t>PosterPresentations.com</a:t>
                </a:r>
                <a:r>
                  <a:rPr lang="en-US" sz="2400" baseline="0" dirty="0">
                    <a:solidFill>
                      <a:schemeClr val="tx2"/>
                    </a:solidFill>
                    <a:latin typeface="Trebuchet MS" panose="020B0603020202020204" pitchFamily="34" charset="0"/>
                  </a:rPr>
                  <a:t> and click on the FB icon. </a:t>
                </a:r>
                <a:endParaRPr lang="en-US" sz="2400" dirty="0">
                  <a:solidFill>
                    <a:schemeClr val="tx2"/>
                  </a:solidFill>
                  <a:latin typeface="Trebuchet MS" panose="020B0603020202020204" pitchFamily="34" charset="0"/>
                </a:endParaRPr>
              </a:p>
            </p:txBody>
          </p:sp>
        </p:grpSp>
      </p:grpSp>
      <p:sp>
        <p:nvSpPr>
          <p:cNvPr id="6" name="Rectangle 5"/>
          <p:cNvSpPr/>
          <p:nvPr userDrawn="1"/>
        </p:nvSpPr>
        <p:spPr>
          <a:xfrm>
            <a:off x="0" y="-51789"/>
            <a:ext cx="43559998" cy="980589"/>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50" y="4460344"/>
            <a:ext cx="43559998" cy="258189"/>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151507" y="29393592"/>
            <a:ext cx="7572004" cy="1398270"/>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27500" rtl="0" eaLnBrk="1" latinLnBrk="0" hangingPunct="1">
        <a:spcBef>
          <a:spcPct val="0"/>
        </a:spcBef>
        <a:buNone/>
        <a:defRPr sz="8275" kern="1200">
          <a:solidFill>
            <a:schemeClr val="bg1"/>
          </a:solidFill>
          <a:latin typeface="Trebuchet MS" panose="020B0603020202020204" pitchFamily="34" charset="0"/>
          <a:ea typeface="+mj-ea"/>
          <a:cs typeface="+mj-cs"/>
        </a:defRPr>
      </a:lvl1pPr>
    </p:titleStyle>
    <p:bodyStyle>
      <a:lvl1pPr marL="1548130" indent="-1548130" algn="l" defTabSz="4127500" rtl="0" eaLnBrk="1" latinLnBrk="0" hangingPunct="1">
        <a:spcBef>
          <a:spcPts val="90"/>
        </a:spcBef>
        <a:buFont typeface="Arial" panose="020B0604020202020204" pitchFamily="34" charset="0"/>
        <a:buChar char="•"/>
        <a:defRPr sz="14485" kern="1200">
          <a:solidFill>
            <a:schemeClr val="tx1"/>
          </a:solidFill>
          <a:latin typeface="+mn-lt"/>
          <a:ea typeface="+mn-ea"/>
          <a:cs typeface="+mn-cs"/>
        </a:defRPr>
      </a:lvl1pPr>
      <a:lvl2pPr marL="3354070" indent="-1289685" algn="l" defTabSz="4127500" rtl="0" eaLnBrk="1" latinLnBrk="0" hangingPunct="1">
        <a:spcBef>
          <a:spcPts val="90"/>
        </a:spcBef>
        <a:buFont typeface="Arial" panose="020B0604020202020204" pitchFamily="34" charset="0"/>
        <a:buChar char="–"/>
        <a:defRPr sz="12695" kern="1200">
          <a:solidFill>
            <a:schemeClr val="tx1"/>
          </a:solidFill>
          <a:latin typeface="+mn-lt"/>
          <a:ea typeface="+mn-ea"/>
          <a:cs typeface="+mn-cs"/>
        </a:defRPr>
      </a:lvl2pPr>
      <a:lvl3pPr marL="5160010" indent="-1031875" algn="l" defTabSz="4127500" rtl="0" eaLnBrk="1" latinLnBrk="0" hangingPunct="1">
        <a:spcBef>
          <a:spcPts val="90"/>
        </a:spcBef>
        <a:buFont typeface="Arial" panose="020B0604020202020204" pitchFamily="34" charset="0"/>
        <a:buChar char="•"/>
        <a:defRPr sz="10910" kern="1200">
          <a:solidFill>
            <a:schemeClr val="tx1"/>
          </a:solidFill>
          <a:latin typeface="+mn-lt"/>
          <a:ea typeface="+mn-ea"/>
          <a:cs typeface="+mn-cs"/>
        </a:defRPr>
      </a:lvl3pPr>
      <a:lvl4pPr marL="722312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4pPr>
      <a:lvl5pPr marL="9287510"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5pPr>
      <a:lvl6pPr marL="11351260"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6pPr>
      <a:lvl7pPr marL="1341564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7pPr>
      <a:lvl8pPr marL="1547939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8pPr>
      <a:lvl9pPr marL="1754314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9pPr>
    </p:bodyStyle>
    <p:otherStyle>
      <a:defPPr>
        <a:defRPr lang="en-US"/>
      </a:defPPr>
      <a:lvl1pPr marL="0" algn="l" defTabSz="4127500" rtl="0" eaLnBrk="1" latinLnBrk="0" hangingPunct="1">
        <a:defRPr sz="8090" kern="1200">
          <a:solidFill>
            <a:schemeClr val="tx1"/>
          </a:solidFill>
          <a:latin typeface="+mn-lt"/>
          <a:ea typeface="+mn-ea"/>
          <a:cs typeface="+mn-cs"/>
        </a:defRPr>
      </a:lvl1pPr>
      <a:lvl2pPr marL="2063750" algn="l" defTabSz="4127500" rtl="0" eaLnBrk="1" latinLnBrk="0" hangingPunct="1">
        <a:defRPr sz="8090" kern="1200">
          <a:solidFill>
            <a:schemeClr val="tx1"/>
          </a:solidFill>
          <a:latin typeface="+mn-lt"/>
          <a:ea typeface="+mn-ea"/>
          <a:cs typeface="+mn-cs"/>
        </a:defRPr>
      </a:lvl2pPr>
      <a:lvl3pPr marL="4128135" algn="l" defTabSz="4127500" rtl="0" eaLnBrk="1" latinLnBrk="0" hangingPunct="1">
        <a:defRPr sz="8090" kern="1200">
          <a:solidFill>
            <a:schemeClr val="tx1"/>
          </a:solidFill>
          <a:latin typeface="+mn-lt"/>
          <a:ea typeface="+mn-ea"/>
          <a:cs typeface="+mn-cs"/>
        </a:defRPr>
      </a:lvl3pPr>
      <a:lvl4pPr marL="6191250" algn="l" defTabSz="4127500" rtl="0" eaLnBrk="1" latinLnBrk="0" hangingPunct="1">
        <a:defRPr sz="8090" kern="1200">
          <a:solidFill>
            <a:schemeClr val="tx1"/>
          </a:solidFill>
          <a:latin typeface="+mn-lt"/>
          <a:ea typeface="+mn-ea"/>
          <a:cs typeface="+mn-cs"/>
        </a:defRPr>
      </a:lvl4pPr>
      <a:lvl5pPr marL="8255635" algn="l" defTabSz="4127500" rtl="0" eaLnBrk="1" latinLnBrk="0" hangingPunct="1">
        <a:defRPr sz="8090" kern="1200">
          <a:solidFill>
            <a:schemeClr val="tx1"/>
          </a:solidFill>
          <a:latin typeface="+mn-lt"/>
          <a:ea typeface="+mn-ea"/>
          <a:cs typeface="+mn-cs"/>
        </a:defRPr>
      </a:lvl5pPr>
      <a:lvl6pPr marL="10319385" algn="l" defTabSz="4127500" rtl="0" eaLnBrk="1" latinLnBrk="0" hangingPunct="1">
        <a:defRPr sz="8090" kern="1200">
          <a:solidFill>
            <a:schemeClr val="tx1"/>
          </a:solidFill>
          <a:latin typeface="+mn-lt"/>
          <a:ea typeface="+mn-ea"/>
          <a:cs typeface="+mn-cs"/>
        </a:defRPr>
      </a:lvl6pPr>
      <a:lvl7pPr marL="12383135" algn="l" defTabSz="4127500" rtl="0" eaLnBrk="1" latinLnBrk="0" hangingPunct="1">
        <a:defRPr sz="8090" kern="1200">
          <a:solidFill>
            <a:schemeClr val="tx1"/>
          </a:solidFill>
          <a:latin typeface="+mn-lt"/>
          <a:ea typeface="+mn-ea"/>
          <a:cs typeface="+mn-cs"/>
        </a:defRPr>
      </a:lvl7pPr>
      <a:lvl8pPr marL="14447520" algn="l" defTabSz="4127500" rtl="0" eaLnBrk="1" latinLnBrk="0" hangingPunct="1">
        <a:defRPr sz="8090" kern="1200">
          <a:solidFill>
            <a:schemeClr val="tx1"/>
          </a:solidFill>
          <a:latin typeface="+mn-lt"/>
          <a:ea typeface="+mn-ea"/>
          <a:cs typeface="+mn-cs"/>
        </a:defRPr>
      </a:lvl8pPr>
      <a:lvl9pPr marL="16511270" algn="l" defTabSz="4127500" rtl="0" eaLnBrk="1" latinLnBrk="0" hangingPunct="1">
        <a:defRPr sz="809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371" y="29973595"/>
            <a:ext cx="43559998" cy="980589"/>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72977" y="30384288"/>
            <a:ext cx="2495625" cy="334010"/>
          </a:xfrm>
          <a:prstGeom prst="rect">
            <a:avLst/>
          </a:prstGeom>
          <a:noFill/>
          <a:ln w="9525">
            <a:noFill/>
            <a:miter lim="800000"/>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panose="020B0604020202020204" pitchFamily="34"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panose="020B0604020202020204" pitchFamily="34" charset="0"/>
              </a:rPr>
              <a:t>www.PosterPresentations.com</a:t>
            </a:r>
          </a:p>
        </p:txBody>
      </p:sp>
      <p:cxnSp>
        <p:nvCxnSpPr>
          <p:cNvPr id="38" name="Straight Connector 37"/>
          <p:cNvCxnSpPr/>
          <p:nvPr/>
        </p:nvCxnSpPr>
        <p:spPr>
          <a:xfrm flipV="1">
            <a:off x="-13841360" y="10840399"/>
            <a:ext cx="13474981" cy="76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3824625" y="-51789"/>
            <a:ext cx="10978664" cy="31011787"/>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anose="020B0603020202020204" pitchFamily="34" charset="0"/>
                </a:rPr>
                <a:t>QUICK START (cont.)</a:t>
              </a:r>
            </a:p>
            <a:p>
              <a:pPr algn="ctr"/>
              <a:endParaRPr lang="en-US" sz="3600" b="1" baseline="0" dirty="0">
                <a:solidFill>
                  <a:schemeClr val="bg1"/>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defRPr/>
              </a:pPr>
              <a:r>
                <a:rPr lang="en-US" sz="2400" b="0" baseline="0" dirty="0">
                  <a:solidFill>
                    <a:schemeClr val="bg1">
                      <a:lumMod val="75000"/>
                    </a:schemeClr>
                  </a:solidFill>
                  <a:latin typeface="Trebuchet MS" panose="020B0603020202020204"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anose="020B0603020202020204"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defRPr/>
              </a:pPr>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r>
                <a:rPr lang="en-US" sz="2400" b="0" baseline="0" dirty="0">
                  <a:solidFill>
                    <a:schemeClr val="bg1">
                      <a:lumMod val="75000"/>
                    </a:schemeClr>
                  </a:solidFill>
                  <a:latin typeface="Trebuchet MS" panose="020B0603020202020204"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How to add Text</a:t>
              </a:r>
            </a:p>
            <a:p>
              <a:pPr marL="3265805" lvl="2" indent="0" algn="l" defTabSz="114300"/>
              <a:r>
                <a:rPr lang="en-US" sz="2400" b="0" baseline="0" dirty="0">
                  <a:solidFill>
                    <a:schemeClr val="bg1">
                      <a:lumMod val="75000"/>
                    </a:schemeClr>
                  </a:solidFill>
                  <a:latin typeface="Trebuchet MS" panose="020B0603020202020204" pitchFamily="34" charset="0"/>
                </a:rPr>
                <a:t>The template comes with a number of pre-formatted placeholders for headers and text blocks. You can add more blocks by copying and pasting the existing ones or by adding a text box from the HOME menu. </a:t>
              </a:r>
            </a:p>
            <a:p>
              <a:pPr marL="1518285" lvl="2" indent="0" algn="l" defTabSz="114300"/>
              <a:endParaRPr lang="en-US" sz="24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lang="en-US" sz="2400" b="0" baseline="0" dirty="0">
                  <a:solidFill>
                    <a:schemeClr val="bg1">
                      <a:lumMod val="75000"/>
                    </a:schemeClr>
                  </a:solidFill>
                  <a:latin typeface="Trebuchet MS" panose="020B0603020202020204" pitchFamily="34" charset="0"/>
                </a:rPr>
                <a:t> </a:t>
              </a: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anose="020B0603020202020204" pitchFamily="34" charset="0"/>
              </a:endParaRPr>
            </a:p>
            <a:p>
              <a:pPr marL="1518285" lvl="2" indent="0" algn="l" defTabSz="114300"/>
              <a:endParaRPr lang="en-US" sz="2400" b="0" baseline="0" dirty="0">
                <a:solidFill>
                  <a:schemeClr val="bg1">
                    <a:lumMod val="75000"/>
                  </a:schemeClr>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How to add Tables</a:t>
              </a:r>
            </a:p>
            <a:p>
              <a:pPr marL="1730375" lvl="1" indent="0" algn="l" defTabSz="114300"/>
              <a:r>
                <a:rPr lang="en-US" sz="2400" b="0" baseline="0" dirty="0">
                  <a:solidFill>
                    <a:schemeClr val="bg1">
                      <a:lumMod val="75000"/>
                    </a:schemeClr>
                  </a:solidFill>
                  <a:latin typeface="Trebuchet MS" panose="020B0603020202020204" pitchFamily="34" charset="0"/>
                </a:rPr>
                <a:t>To add a table from scratch go to the INSERT menu and </a:t>
              </a:r>
              <a:br>
                <a:rPr lang="en-US" sz="2400" b="0" baseline="0" dirty="0">
                  <a:solidFill>
                    <a:schemeClr val="bg1">
                      <a:lumMod val="75000"/>
                    </a:schemeClr>
                  </a:solidFill>
                  <a:latin typeface="Trebuchet MS" panose="020B0603020202020204" pitchFamily="34" charset="0"/>
                </a:rPr>
              </a:br>
              <a:r>
                <a:rPr lang="en-US" sz="2400" b="0" baseline="0" dirty="0">
                  <a:solidFill>
                    <a:schemeClr val="bg1">
                      <a:lumMod val="75000"/>
                    </a:schemeClr>
                  </a:solidFill>
                  <a:latin typeface="Trebuchet MS" panose="020B0603020202020204"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anose="020B0603020202020204"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RIGHT-CLICK on the poster background and select LAYOUT to see the column options available for this template. The poster columns can also be customized on the Master. VIEW &gt; MASTER.</a:t>
              </a:r>
            </a:p>
            <a:p>
              <a:pPr marL="0" marR="0" lvl="0" indent="0" algn="ctr" defTabSz="1518285" rtl="0" eaLnBrk="1" fontAlgn="auto" latinLnBrk="0" hangingPunct="1">
                <a:lnSpc>
                  <a:spcPct val="100000"/>
                </a:lnSpc>
                <a:spcBef>
                  <a:spcPts val="0"/>
                </a:spcBef>
                <a:spcAft>
                  <a:spcPts val="0"/>
                </a:spcAft>
                <a:buClrTx/>
                <a:buSzTx/>
                <a:buFontTx/>
                <a:buNone/>
                <a:defRPr/>
              </a:pPr>
              <a:endPar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defRPr/>
              </a:pPr>
              <a:endParaRPr lang="en-US" sz="24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p:txBody>
        </p:sp>
        <p:graphicFrame>
          <p:nvGraphicFramePr>
            <p:cNvPr id="46" name="Object 45"/>
            <p:cNvGraphicFramePr>
              <a:graphicFrameLocks noChangeAspect="1"/>
            </p:cNvGraphicFramePr>
            <p:nvPr userDrawn="1"/>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41" name="Image" r:id="rId4" imgW="3429000" imgH="1266825" progId="Photoshop.Image.13">
                    <p:embed/>
                  </p:oleObj>
                </mc:Choice>
                <mc:Fallback>
                  <p:oleObj name="Image" r:id="rId4" imgW="3429000" imgH="1266825" progId="Photoshop.Image.13">
                    <p:embed/>
                    <p:pic>
                      <p:nvPicPr>
                        <p:cNvPr id="0" name="图片 2130"/>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42" name="Image" r:id="rId7" imgW="1181100" imgH="790575" progId="Photoshop.Image.13">
                    <p:embed/>
                  </p:oleObj>
                </mc:Choice>
                <mc:Fallback>
                  <p:oleObj name="Image" r:id="rId7" imgW="1181100" imgH="790575" progId="Photoshop.Image.13">
                    <p:embed/>
                    <p:pic>
                      <p:nvPicPr>
                        <p:cNvPr id="0" name="图片 2131"/>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60433"/>
              </a:xfrm>
              <a:prstGeom prst="rect">
                <a:avLst/>
              </a:prstGeom>
              <a:noFill/>
              <a:ln>
                <a:noFill/>
              </a:ln>
            </p:spPr>
            <p:txBody>
              <a:bodyPr wrap="square" rtlCol="0">
                <a:spAutoFit/>
              </a:bodyPr>
              <a:lstStyle/>
              <a:p>
                <a:r>
                  <a:rPr lang="en-US" sz="2400" dirty="0">
                    <a:solidFill>
                      <a:schemeClr val="tx2"/>
                    </a:solidFill>
                    <a:latin typeface="Trebuchet MS" panose="020B0603020202020204" pitchFamily="34" charset="0"/>
                  </a:rPr>
                  <a:t>Student</a:t>
                </a:r>
                <a:r>
                  <a:rPr lang="en-US" sz="2400" baseline="0" dirty="0">
                    <a:solidFill>
                      <a:schemeClr val="tx2"/>
                    </a:solidFill>
                    <a:latin typeface="Trebuchet MS" panose="020B0603020202020204" pitchFamily="34" charset="0"/>
                  </a:rPr>
                  <a:t> discounts are available on our </a:t>
                </a:r>
                <a:r>
                  <a:rPr lang="en-US" sz="2400" baseline="0" dirty="0" err="1">
                    <a:solidFill>
                      <a:schemeClr val="tx2"/>
                    </a:solidFill>
                    <a:latin typeface="Trebuchet MS" panose="020B0603020202020204" pitchFamily="34" charset="0"/>
                  </a:rPr>
                  <a:t>Facebook</a:t>
                </a:r>
                <a:r>
                  <a:rPr lang="en-US" sz="2400" baseline="0" dirty="0">
                    <a:solidFill>
                      <a:schemeClr val="tx2"/>
                    </a:solidFill>
                    <a:latin typeface="Trebuchet MS" panose="020B0603020202020204" pitchFamily="34" charset="0"/>
                  </a:rPr>
                  <a:t> page.</a:t>
                </a:r>
                <a:br>
                  <a:rPr lang="en-US" sz="2400" baseline="0" dirty="0">
                    <a:solidFill>
                      <a:schemeClr val="tx2"/>
                    </a:solidFill>
                    <a:latin typeface="Trebuchet MS" panose="020B0603020202020204" pitchFamily="34" charset="0"/>
                  </a:rPr>
                </a:br>
                <a:r>
                  <a:rPr lang="en-US" sz="2400" baseline="0" dirty="0">
                    <a:solidFill>
                      <a:schemeClr val="tx2"/>
                    </a:solidFill>
                    <a:latin typeface="Trebuchet MS" panose="020B0603020202020204" pitchFamily="34" charset="0"/>
                  </a:rPr>
                  <a:t>Go to </a:t>
                </a:r>
                <a:r>
                  <a:rPr lang="en-US" sz="2400" u="sng" baseline="0" dirty="0">
                    <a:solidFill>
                      <a:schemeClr val="tx2"/>
                    </a:solidFill>
                    <a:latin typeface="Trebuchet MS" panose="020B0603020202020204" pitchFamily="34" charset="0"/>
                  </a:rPr>
                  <a:t>PosterPresentations.com</a:t>
                </a:r>
                <a:r>
                  <a:rPr lang="en-US" sz="2400" baseline="0" dirty="0">
                    <a:solidFill>
                      <a:schemeClr val="tx2"/>
                    </a:solidFill>
                    <a:latin typeface="Trebuchet MS" panose="020B0603020202020204" pitchFamily="34" charset="0"/>
                  </a:rPr>
                  <a:t> and click on the FB icon. </a:t>
                </a:r>
                <a:endParaRPr lang="en-US" sz="2400" dirty="0">
                  <a:solidFill>
                    <a:schemeClr val="tx2"/>
                  </a:solidFill>
                  <a:latin typeface="Trebuchet MS" panose="020B0603020202020204" pitchFamily="34" charset="0"/>
                </a:endParaRPr>
              </a:p>
            </p:txBody>
          </p:sp>
        </p:grpSp>
      </p:grpSp>
      <p:grpSp>
        <p:nvGrpSpPr>
          <p:cNvPr id="54" name="Group 53"/>
          <p:cNvGrpSpPr/>
          <p:nvPr userDrawn="1"/>
        </p:nvGrpSpPr>
        <p:grpSpPr>
          <a:xfrm>
            <a:off x="-11140484" y="-1"/>
            <a:ext cx="10935717" cy="30959999"/>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285" rtl="0" eaLnBrk="1" fontAlgn="auto" latinLnBrk="0" hangingPunct="1">
                <a:lnSpc>
                  <a:spcPct val="100000"/>
                </a:lnSpc>
                <a:spcBef>
                  <a:spcPts val="0"/>
                </a:spcBef>
                <a:spcAft>
                  <a:spcPts val="0"/>
                </a:spcAft>
                <a:buClrTx/>
                <a:buSzTx/>
                <a:buFontTx/>
                <a:buNone/>
                <a:defRPr/>
              </a:pPr>
              <a:r>
                <a:rPr lang="en-US" sz="3200" b="1" spc="0" dirty="0">
                  <a:solidFill>
                    <a:srgbClr val="FF0000"/>
                  </a:solidFill>
                  <a:latin typeface="Trebuchet MS" panose="020B0603020202020204" pitchFamily="34" charset="0"/>
                </a:rPr>
                <a:t>(—THIS SIDEBAR DOES NOT PRINT—)</a:t>
              </a:r>
              <a:endParaRPr lang="en-US" sz="3200" b="1" spc="600" dirty="0">
                <a:solidFill>
                  <a:schemeClr val="bg1"/>
                </a:solidFill>
                <a:latin typeface="Trebuchet MS" panose="020B0603020202020204" pitchFamily="34" charset="0"/>
              </a:endParaRPr>
            </a:p>
            <a:p>
              <a:pPr algn="ctr"/>
              <a:r>
                <a:rPr lang="en-US" sz="4000" b="1" spc="600" dirty="0">
                  <a:solidFill>
                    <a:schemeClr val="bg1"/>
                  </a:solidFill>
                  <a:latin typeface="Trebuchet MS" panose="020B0603020202020204" pitchFamily="34" charset="0"/>
                </a:rPr>
                <a:t>DESIGN</a:t>
              </a:r>
              <a:r>
                <a:rPr lang="en-US" sz="4000" b="1" spc="600" baseline="0" dirty="0">
                  <a:solidFill>
                    <a:schemeClr val="bg1"/>
                  </a:solidFill>
                  <a:latin typeface="Trebuchet MS" panose="020B0603020202020204" pitchFamily="34" charset="0"/>
                </a:rPr>
                <a:t> </a:t>
              </a:r>
              <a:r>
                <a:rPr lang="en-US" sz="4000" b="1" spc="600" dirty="0">
                  <a:solidFill>
                    <a:schemeClr val="bg1"/>
                  </a:solidFill>
                  <a:latin typeface="Trebuchet MS" panose="020B0603020202020204" pitchFamily="34" charset="0"/>
                </a:rPr>
                <a:t>GUIDE</a:t>
              </a:r>
            </a:p>
            <a:p>
              <a:pPr algn="ctr"/>
              <a:endParaRPr lang="en-US" sz="2800" b="1" dirty="0">
                <a:latin typeface="Trebuchet MS" panose="020B0603020202020204" pitchFamily="34" charset="0"/>
              </a:endParaRPr>
            </a:p>
            <a:p>
              <a:pPr defTabSz="3765550"/>
              <a:r>
                <a:rPr lang="en-US" sz="2800" i="0" dirty="0">
                  <a:latin typeface="Trebuchet MS" panose="020B0603020202020204" pitchFamily="34" charset="0"/>
                </a:rPr>
                <a:t>This PowerPoint</a:t>
              </a:r>
              <a:r>
                <a:rPr lang="en-US" sz="2800" i="0" baseline="0" dirty="0">
                  <a:latin typeface="Trebuchet MS" panose="020B0603020202020204" pitchFamily="34" charset="0"/>
                </a:rPr>
                <a:t> </a:t>
              </a:r>
              <a:r>
                <a:rPr lang="en-US" sz="2800" i="0" dirty="0">
                  <a:latin typeface="Trebuchet MS" panose="020B0603020202020204" pitchFamily="34" charset="0"/>
                </a:rPr>
                <a:t>2007 template produces</a:t>
              </a:r>
              <a:r>
                <a:rPr lang="en-US" sz="2800" i="0" baseline="0" dirty="0">
                  <a:latin typeface="Trebuchet MS" panose="020B0603020202020204" pitchFamily="34" charset="0"/>
                </a:rPr>
                <a:t> </a:t>
              </a:r>
              <a:r>
                <a:rPr lang="en-US" sz="2800" i="0" dirty="0">
                  <a:latin typeface="Trebuchet MS" panose="020B0603020202020204" pitchFamily="34" charset="0"/>
                </a:rPr>
                <a:t>a 36”x48” presentation poster. </a:t>
              </a:r>
              <a:r>
                <a:rPr lang="en-US" sz="2800" dirty="0">
                  <a:latin typeface="Trebuchet MS" panose="020B0603020202020204" pitchFamily="34" charset="0"/>
                </a:rPr>
                <a:t>You</a:t>
              </a:r>
              <a:r>
                <a:rPr lang="en-US" sz="2800" baseline="0" dirty="0">
                  <a:latin typeface="Trebuchet MS" panose="020B0603020202020204" pitchFamily="34" charset="0"/>
                </a:rPr>
                <a:t> can u</a:t>
              </a:r>
              <a:r>
                <a:rPr lang="en-US" sz="2800" dirty="0">
                  <a:latin typeface="Trebuchet MS" panose="020B0603020202020204" pitchFamily="34" charset="0"/>
                </a:rPr>
                <a:t>se</a:t>
              </a:r>
              <a:r>
                <a:rPr lang="en-US" sz="2800" baseline="0" dirty="0">
                  <a:latin typeface="Trebuchet MS" panose="020B0603020202020204" pitchFamily="34" charset="0"/>
                </a:rPr>
                <a:t> it to create your research poster and </a:t>
              </a:r>
              <a:r>
                <a:rPr lang="en-US" sz="2800" dirty="0">
                  <a:latin typeface="Trebuchet MS" panose="020B0603020202020204" pitchFamily="34" charset="0"/>
                </a:rPr>
                <a:t>save valuable time placing titles, subtitles,</a:t>
              </a:r>
              <a:r>
                <a:rPr lang="en-US" sz="2800" baseline="0" dirty="0">
                  <a:latin typeface="Trebuchet MS" panose="020B0603020202020204" pitchFamily="34" charset="0"/>
                </a:rPr>
                <a:t> text, and graphics</a:t>
              </a:r>
              <a:r>
                <a:rPr lang="en-US" sz="2800" dirty="0">
                  <a:latin typeface="Trebuchet MS" panose="020B0603020202020204" pitchFamily="34" charset="0"/>
                </a:rPr>
                <a:t>. </a:t>
              </a:r>
            </a:p>
            <a:p>
              <a:pPr defTabSz="3765550"/>
              <a:endParaRPr lang="en-US" sz="2800" dirty="0">
                <a:latin typeface="Trebuchet MS" panose="020B0603020202020204" pitchFamily="34" charset="0"/>
              </a:endParaRPr>
            </a:p>
            <a:p>
              <a:pPr defTabSz="4389120"/>
              <a:r>
                <a:rPr lang="en-US" sz="2800" dirty="0">
                  <a:latin typeface="Trebuchet MS" panose="020B0603020202020204"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anose="020B0603020202020204" pitchFamily="34" charset="0"/>
                </a:rPr>
                <a:t>PosterPresentations.com</a:t>
              </a:r>
              <a:r>
                <a:rPr lang="en-US" sz="2800" b="1" dirty="0">
                  <a:solidFill>
                    <a:schemeClr val="bg1"/>
                  </a:solidFill>
                  <a:latin typeface="Trebuchet MS" panose="020B0603020202020204" pitchFamily="34" charset="0"/>
                </a:rPr>
                <a:t> </a:t>
              </a:r>
              <a:r>
                <a:rPr lang="en-US" sz="2800" dirty="0">
                  <a:solidFill>
                    <a:schemeClr val="bg1"/>
                  </a:solidFill>
                  <a:latin typeface="Trebuchet MS" panose="020B0603020202020204" pitchFamily="34" charset="0"/>
                </a:rPr>
                <a:t>and click on HELP DESK.</a:t>
              </a:r>
            </a:p>
            <a:p>
              <a:pPr defTabSz="4389120"/>
              <a:endParaRPr lang="en-US" sz="2800" dirty="0">
                <a:latin typeface="Trebuchet MS" panose="020B0603020202020204" pitchFamily="34" charset="0"/>
              </a:endParaRPr>
            </a:p>
            <a:p>
              <a:pPr defTabSz="4389120"/>
              <a:r>
                <a:rPr lang="en-US" sz="2800" dirty="0">
                  <a:solidFill>
                    <a:schemeClr val="bg1"/>
                  </a:solidFill>
                  <a:latin typeface="Trebuchet MS" panose="020B0603020202020204" pitchFamily="34" charset="0"/>
                </a:rPr>
                <a:t>When</a:t>
              </a:r>
              <a:r>
                <a:rPr lang="en-US" sz="2800" baseline="0" dirty="0">
                  <a:solidFill>
                    <a:schemeClr val="bg1"/>
                  </a:solidFill>
                  <a:latin typeface="Trebuchet MS" panose="020B0603020202020204" pitchFamily="34" charset="0"/>
                </a:rPr>
                <a:t> you are ready to print your poster</a:t>
              </a:r>
              <a:r>
                <a:rPr lang="en-US" sz="2800" dirty="0">
                  <a:solidFill>
                    <a:schemeClr val="bg1"/>
                  </a:solidFill>
                  <a:latin typeface="Trebuchet MS" panose="020B0603020202020204" pitchFamily="34" charset="0"/>
                </a:rPr>
                <a:t>,</a:t>
              </a:r>
              <a:r>
                <a:rPr lang="en-US" sz="2800" baseline="0" dirty="0">
                  <a:solidFill>
                    <a:schemeClr val="bg1"/>
                  </a:solidFill>
                  <a:latin typeface="Trebuchet MS" panose="020B0603020202020204" pitchFamily="34" charset="0"/>
                </a:rPr>
                <a:t> go online to </a:t>
              </a:r>
              <a:r>
                <a:rPr lang="en-US" sz="2800" b="0" dirty="0">
                  <a:solidFill>
                    <a:schemeClr val="bg1"/>
                  </a:solidFill>
                  <a:latin typeface="Trebuchet MS" panose="020B0603020202020204" pitchFamily="34" charset="0"/>
                </a:rPr>
                <a:t>PosterPresentations.com</a:t>
              </a:r>
              <a:br>
                <a:rPr lang="en-US" sz="2800" dirty="0">
                  <a:solidFill>
                    <a:schemeClr val="bg1"/>
                  </a:solidFill>
                  <a:latin typeface="Trebuchet MS" panose="020B0603020202020204" pitchFamily="34" charset="0"/>
                </a:rPr>
              </a:br>
              <a:endParaRPr lang="en-US" sz="2800" dirty="0">
                <a:solidFill>
                  <a:schemeClr val="bg1"/>
                </a:solidFill>
                <a:latin typeface="Trebuchet MS" panose="020B0603020202020204" pitchFamily="34" charset="0"/>
              </a:endParaRPr>
            </a:p>
            <a:p>
              <a:pPr algn="l" defTabSz="3765550"/>
              <a:r>
                <a:rPr lang="en-US" sz="2800" b="0" dirty="0">
                  <a:solidFill>
                    <a:schemeClr val="bg1"/>
                  </a:solidFill>
                  <a:latin typeface="Trebuchet MS" panose="020B0603020202020204" pitchFamily="34" charset="0"/>
                </a:rPr>
                <a:t>Need</a:t>
              </a:r>
              <a:r>
                <a:rPr lang="en-US" sz="2800" b="0" baseline="0" dirty="0">
                  <a:solidFill>
                    <a:schemeClr val="bg1"/>
                  </a:solidFill>
                  <a:latin typeface="Trebuchet MS" panose="020B0603020202020204" pitchFamily="34" charset="0"/>
                </a:rPr>
                <a:t> assistance? Call us at </a:t>
              </a:r>
              <a:r>
                <a:rPr lang="en-US" sz="2800" b="0" dirty="0">
                  <a:solidFill>
                    <a:srgbClr val="FFC000"/>
                  </a:solidFill>
                  <a:latin typeface="Trebuchet MS" panose="020B0603020202020204" pitchFamily="34" charset="0"/>
                </a:rPr>
                <a:t>1.510.649.3001</a:t>
              </a:r>
            </a:p>
            <a:p>
              <a:pPr algn="l" defTabSz="3765550"/>
              <a:endParaRPr lang="en-US" sz="3600" b="1" dirty="0">
                <a:solidFill>
                  <a:srgbClr val="FFFF00"/>
                </a:solidFill>
                <a:latin typeface="Trebuchet MS" panose="020B0603020202020204" pitchFamily="34" charset="0"/>
              </a:endParaRPr>
            </a:p>
            <a:p>
              <a:pPr algn="ctr"/>
              <a:endParaRPr lang="en-US" sz="2400" b="1" dirty="0">
                <a:solidFill>
                  <a:schemeClr val="bg1"/>
                </a:solidFill>
                <a:latin typeface="Trebuchet MS" panose="020B0603020202020204" pitchFamily="34" charset="0"/>
              </a:endParaRPr>
            </a:p>
            <a:p>
              <a:pPr algn="ctr"/>
              <a:r>
                <a:rPr lang="en-US" sz="4000" b="1" spc="600" dirty="0">
                  <a:solidFill>
                    <a:schemeClr val="bg1"/>
                  </a:solidFill>
                  <a:latin typeface="Trebuchet MS" panose="020B0603020202020204" pitchFamily="34" charset="0"/>
                </a:rPr>
                <a:t>QUICK START</a:t>
              </a:r>
            </a:p>
            <a:p>
              <a:pPr algn="ctr"/>
              <a:endParaRPr lang="en-US" sz="3200" b="1" baseline="0" dirty="0">
                <a:solidFill>
                  <a:schemeClr val="bg1"/>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Zoom in and out</a:t>
              </a:r>
            </a:p>
            <a:p>
              <a:pPr marL="1892300" indent="-1892300" algn="l" defTabSz="850900"/>
              <a:r>
                <a:rPr lang="en-US" sz="2400" b="0" baseline="0" dirty="0">
                  <a:solidFill>
                    <a:schemeClr val="bg1"/>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Go to VIEW &gt; ZOOM.</a:t>
              </a:r>
            </a:p>
            <a:p>
              <a:pPr algn="l"/>
              <a:endParaRPr lang="en-US" sz="2800" b="0" baseline="0" dirty="0">
                <a:solidFill>
                  <a:schemeClr val="bg1"/>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Title, Authors, and Affiliations</a:t>
              </a:r>
            </a:p>
            <a:p>
              <a:pPr algn="l"/>
              <a:r>
                <a:rPr lang="en-US" sz="2400" b="0" baseline="0" dirty="0">
                  <a:solidFill>
                    <a:schemeClr val="bg1">
                      <a:lumMod val="75000"/>
                    </a:schemeClr>
                  </a:solidFill>
                  <a:latin typeface="Trebuchet MS" panose="020B0603020202020204"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anose="020B0603020202020204"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anose="020B0603020202020204" pitchFamily="34" charset="0"/>
              </a:endParaRPr>
            </a:p>
            <a:p>
              <a:pPr algn="l"/>
              <a:r>
                <a:rPr lang="en-US" sz="2400" b="1" spc="300" baseline="0" dirty="0">
                  <a:solidFill>
                    <a:srgbClr val="FFC000"/>
                  </a:solidFill>
                  <a:latin typeface="Trebuchet MS" panose="020B0603020202020204" pitchFamily="34" charset="0"/>
                </a:rPr>
                <a:t>TIP</a:t>
              </a:r>
              <a:r>
                <a:rPr lang="en-US" sz="2400" b="1" baseline="0" dirty="0">
                  <a:solidFill>
                    <a:srgbClr val="FFC000"/>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The font size of your title should be bigger than your name(s) and institution name(s).</a:t>
              </a:r>
            </a:p>
            <a:p>
              <a:pPr algn="l"/>
              <a:br>
                <a:rPr lang="en-US" sz="2800" b="1" baseline="0" dirty="0">
                  <a:solidFill>
                    <a:schemeClr val="bg1"/>
                  </a:solidFill>
                  <a:latin typeface="Trebuchet MS" panose="020B0603020202020204" pitchFamily="34" charset="0"/>
                </a:rPr>
              </a:br>
              <a:endParaRPr lang="en-US" sz="2800" b="1" dirty="0">
                <a:solidFill>
                  <a:schemeClr val="bg1"/>
                </a:solidFill>
                <a:latin typeface="Trebuchet MS" panose="020B0603020202020204" pitchFamily="34" charset="0"/>
              </a:endParaRPr>
            </a:p>
            <a:p>
              <a:pPr algn="ctr"/>
              <a:endParaRPr lang="en-US" sz="2800" b="1" dirty="0">
                <a:solidFill>
                  <a:srgbClr val="FFC000"/>
                </a:solidFill>
                <a:latin typeface="Trebuchet MS" panose="020B0603020202020204" pitchFamily="34" charset="0"/>
              </a:endParaRPr>
            </a:p>
            <a:p>
              <a:pPr algn="ctr"/>
              <a:endParaRPr lang="en-US" sz="2800" b="1" dirty="0">
                <a:solidFill>
                  <a:srgbClr val="FFC000"/>
                </a:solidFill>
                <a:latin typeface="Trebuchet MS" panose="020B0603020202020204" pitchFamily="34" charset="0"/>
              </a:endParaRPr>
            </a:p>
            <a:p>
              <a:pPr algn="ctr"/>
              <a:r>
                <a:rPr lang="en-US" sz="3200" b="1" dirty="0">
                  <a:solidFill>
                    <a:srgbClr val="FFC000"/>
                  </a:solidFill>
                  <a:latin typeface="Trebuchet MS" panose="020B0603020202020204" pitchFamily="34" charset="0"/>
                </a:rPr>
                <a:t>Adding Logos</a:t>
              </a:r>
              <a:r>
                <a:rPr lang="en-US" sz="3200" b="1" baseline="0" dirty="0">
                  <a:solidFill>
                    <a:srgbClr val="FFC000"/>
                  </a:solidFill>
                  <a:latin typeface="Trebuchet MS" panose="020B0603020202020204" pitchFamily="34" charset="0"/>
                </a:rPr>
                <a:t> / Seals</a:t>
              </a:r>
            </a:p>
            <a:p>
              <a:pPr algn="l"/>
              <a:r>
                <a:rPr lang="en-US" sz="2400" b="0" baseline="0" dirty="0">
                  <a:solidFill>
                    <a:schemeClr val="bg1">
                      <a:lumMod val="75000"/>
                    </a:schemeClr>
                  </a:solidFill>
                  <a:latin typeface="Trebuchet MS" panose="020B0603020202020204"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anose="020B0603020202020204" pitchFamily="34" charset="0"/>
              </a:endParaRPr>
            </a:p>
            <a:p>
              <a:pPr algn="l"/>
              <a:r>
                <a:rPr lang="en-US" sz="2400" b="1" spc="300" baseline="0" dirty="0">
                  <a:solidFill>
                    <a:srgbClr val="FFC000"/>
                  </a:solidFill>
                  <a:latin typeface="Trebuchet MS" panose="020B0603020202020204" pitchFamily="34" charset="0"/>
                </a:rPr>
                <a:t>TIP:</a:t>
              </a:r>
              <a:r>
                <a:rPr lang="en-US" sz="2400" b="1" spc="0" baseline="0" dirty="0">
                  <a:solidFill>
                    <a:srgbClr val="FFC000"/>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See if your school’s logo is available on our free poster templates page.</a:t>
              </a:r>
            </a:p>
            <a:p>
              <a:pPr algn="l"/>
              <a:endParaRPr lang="en-US" sz="2400" b="0" baseline="0" dirty="0">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Photographs / Graphics</a:t>
              </a:r>
            </a:p>
            <a:p>
              <a:pPr algn="l" defTabSz="977900"/>
              <a:r>
                <a:rPr lang="en-US" sz="2400" b="0" baseline="0" dirty="0">
                  <a:solidFill>
                    <a:schemeClr val="bg1">
                      <a:lumMod val="75000"/>
                    </a:schemeClr>
                  </a:solidFill>
                  <a:latin typeface="Trebuchet MS" panose="020B0603020202020204"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anose="020B0603020202020204" pitchFamily="34" charset="0"/>
                </a:rPr>
                <a:t>disproportionally.</a:t>
              </a:r>
            </a:p>
            <a:p>
              <a:pPr algn="l" defTabSz="977900"/>
              <a:endParaRPr lang="en-US" sz="2400" b="0" baseline="0" dirty="0">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Image Quality Check</a:t>
              </a:r>
            </a:p>
            <a:p>
              <a:pPr lvl="0" algn="l" defTabSz="977900"/>
              <a:r>
                <a:rPr lang="en-US" sz="2400" b="0" baseline="0" dirty="0">
                  <a:solidFill>
                    <a:schemeClr val="bg1">
                      <a:lumMod val="75000"/>
                    </a:schemeClr>
                  </a:solidFill>
                  <a:latin typeface="Trebuchet MS" panose="020B0603020202020204" pitchFamily="34" charset="0"/>
                </a:rPr>
                <a:t>Zoom in and look at your images at 100% magnification. If they look good they will print well. </a:t>
              </a:r>
              <a:endParaRPr lang="en-US" sz="2800" b="0" dirty="0">
                <a:latin typeface="Trebuchet MS" panose="020B0603020202020204"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59963"/>
              <a:chOff x="-4470427" y="11016658"/>
              <a:chExt cx="3470785" cy="992379"/>
            </a:xfrm>
          </p:grpSpPr>
          <p:grpSp>
            <p:nvGrpSpPr>
              <p:cNvPr id="65" name="Group 64"/>
              <p:cNvGrpSpPr/>
              <p:nvPr userDrawn="1"/>
            </p:nvGrpSpPr>
            <p:grpSpPr>
              <a:xfrm>
                <a:off x="-2783495" y="11060886"/>
                <a:ext cx="624431" cy="904952"/>
                <a:chOff x="-3958697" y="11117435"/>
                <a:chExt cx="779338" cy="1296791"/>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300048"/>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904202"/>
                <a:chOff x="-2921738" y="11200127"/>
                <a:chExt cx="1420279" cy="1242571"/>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67280"/>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43392"/>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9392" y="27751423"/>
              <a:ext cx="9324218" cy="2453882"/>
              <a:chOff x="-4755272" y="12734142"/>
              <a:chExt cx="4297115" cy="1127418"/>
            </a:xfrm>
          </p:grpSpPr>
          <p:graphicFrame>
            <p:nvGraphicFramePr>
              <p:cNvPr id="61" name="Object 60"/>
              <p:cNvGraphicFramePr>
                <a:graphicFrameLocks noChangeAspect="1"/>
              </p:cNvGraphicFramePr>
              <p:nvPr userDrawn="1"/>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43" name="Image" r:id="rId15" imgW="1371600" imgH="838200" progId="Photoshop.Image.13">
                      <p:embed/>
                    </p:oleObj>
                  </mc:Choice>
                  <mc:Fallback>
                    <p:oleObj name="Image" r:id="rId15" imgW="1371600" imgH="838200" progId="Photoshop.Image.13">
                      <p:embed/>
                      <p:pic>
                        <p:nvPicPr>
                          <p:cNvPr id="0" name="图片 2132"/>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44" name="Image" r:id="rId17" imgW="1371600" imgH="838200" progId="Photoshop.Image.13">
                      <p:embed/>
                    </p:oleObj>
                  </mc:Choice>
                  <mc:Fallback>
                    <p:oleObj name="Image" r:id="rId17" imgW="1371600" imgH="838200" progId="Photoshop.Image.13">
                      <p:embed/>
                      <p:pic>
                        <p:nvPicPr>
                          <p:cNvPr id="0" name="图片 2133"/>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39"/>
                <a:ext cx="1117601" cy="156575"/>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67"/>
                <a:ext cx="1117601" cy="156585"/>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9" name="Rectangle 38"/>
          <p:cNvSpPr/>
          <p:nvPr userDrawn="1"/>
        </p:nvSpPr>
        <p:spPr>
          <a:xfrm>
            <a:off x="0" y="-51789"/>
            <a:ext cx="43559998" cy="980589"/>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160907" y="5071232"/>
            <a:ext cx="13474981" cy="25165978"/>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042508" y="5051294"/>
            <a:ext cx="13474981" cy="2518591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24110" y="5091170"/>
            <a:ext cx="13474981" cy="2514604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50" y="4460344"/>
            <a:ext cx="43559998" cy="258189"/>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147995" y="29315410"/>
            <a:ext cx="7572004" cy="1398270"/>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127500" rtl="0" eaLnBrk="1" latinLnBrk="0" hangingPunct="1">
        <a:spcBef>
          <a:spcPct val="0"/>
        </a:spcBef>
        <a:buNone/>
        <a:defRPr sz="8275" kern="1200">
          <a:solidFill>
            <a:schemeClr val="bg1"/>
          </a:solidFill>
          <a:latin typeface="Trebuchet MS" panose="020B0603020202020204" pitchFamily="34" charset="0"/>
          <a:ea typeface="+mj-ea"/>
          <a:cs typeface="+mj-cs"/>
        </a:defRPr>
      </a:lvl1pPr>
    </p:titleStyle>
    <p:bodyStyle>
      <a:lvl1pPr marL="1548130" indent="-1548130" algn="l" defTabSz="4127500" rtl="0" eaLnBrk="1" latinLnBrk="0" hangingPunct="1">
        <a:spcBef>
          <a:spcPts val="90"/>
        </a:spcBef>
        <a:buFont typeface="Arial" panose="020B0604020202020204" pitchFamily="34" charset="0"/>
        <a:buChar char="•"/>
        <a:defRPr sz="14485" kern="1200">
          <a:solidFill>
            <a:schemeClr val="tx1"/>
          </a:solidFill>
          <a:latin typeface="+mn-lt"/>
          <a:ea typeface="+mn-ea"/>
          <a:cs typeface="+mn-cs"/>
        </a:defRPr>
      </a:lvl1pPr>
      <a:lvl2pPr marL="3354070" indent="-1289685" algn="l" defTabSz="4127500" rtl="0" eaLnBrk="1" latinLnBrk="0" hangingPunct="1">
        <a:spcBef>
          <a:spcPts val="90"/>
        </a:spcBef>
        <a:buFont typeface="Arial" panose="020B0604020202020204" pitchFamily="34" charset="0"/>
        <a:buChar char="–"/>
        <a:defRPr sz="12695" kern="1200">
          <a:solidFill>
            <a:schemeClr val="tx1"/>
          </a:solidFill>
          <a:latin typeface="+mn-lt"/>
          <a:ea typeface="+mn-ea"/>
          <a:cs typeface="+mn-cs"/>
        </a:defRPr>
      </a:lvl2pPr>
      <a:lvl3pPr marL="5160010" indent="-1031875" algn="l" defTabSz="4127500" rtl="0" eaLnBrk="1" latinLnBrk="0" hangingPunct="1">
        <a:spcBef>
          <a:spcPts val="90"/>
        </a:spcBef>
        <a:buFont typeface="Arial" panose="020B0604020202020204" pitchFamily="34" charset="0"/>
        <a:buChar char="•"/>
        <a:defRPr sz="10910" kern="1200">
          <a:solidFill>
            <a:schemeClr val="tx1"/>
          </a:solidFill>
          <a:latin typeface="+mn-lt"/>
          <a:ea typeface="+mn-ea"/>
          <a:cs typeface="+mn-cs"/>
        </a:defRPr>
      </a:lvl3pPr>
      <a:lvl4pPr marL="722312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4pPr>
      <a:lvl5pPr marL="9287510"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5pPr>
      <a:lvl6pPr marL="11351260"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6pPr>
      <a:lvl7pPr marL="1341564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7pPr>
      <a:lvl8pPr marL="1547939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8pPr>
      <a:lvl9pPr marL="1754314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9pPr>
    </p:bodyStyle>
    <p:otherStyle>
      <a:defPPr>
        <a:defRPr lang="en-US"/>
      </a:defPPr>
      <a:lvl1pPr marL="0" algn="l" defTabSz="4127500" rtl="0" eaLnBrk="1" latinLnBrk="0" hangingPunct="1">
        <a:defRPr sz="8090" kern="1200">
          <a:solidFill>
            <a:schemeClr val="tx1"/>
          </a:solidFill>
          <a:latin typeface="+mn-lt"/>
          <a:ea typeface="+mn-ea"/>
          <a:cs typeface="+mn-cs"/>
        </a:defRPr>
      </a:lvl1pPr>
      <a:lvl2pPr marL="2063750" algn="l" defTabSz="4127500" rtl="0" eaLnBrk="1" latinLnBrk="0" hangingPunct="1">
        <a:defRPr sz="8090" kern="1200">
          <a:solidFill>
            <a:schemeClr val="tx1"/>
          </a:solidFill>
          <a:latin typeface="+mn-lt"/>
          <a:ea typeface="+mn-ea"/>
          <a:cs typeface="+mn-cs"/>
        </a:defRPr>
      </a:lvl2pPr>
      <a:lvl3pPr marL="4128135" algn="l" defTabSz="4127500" rtl="0" eaLnBrk="1" latinLnBrk="0" hangingPunct="1">
        <a:defRPr sz="8090" kern="1200">
          <a:solidFill>
            <a:schemeClr val="tx1"/>
          </a:solidFill>
          <a:latin typeface="+mn-lt"/>
          <a:ea typeface="+mn-ea"/>
          <a:cs typeface="+mn-cs"/>
        </a:defRPr>
      </a:lvl3pPr>
      <a:lvl4pPr marL="6191250" algn="l" defTabSz="4127500" rtl="0" eaLnBrk="1" latinLnBrk="0" hangingPunct="1">
        <a:defRPr sz="8090" kern="1200">
          <a:solidFill>
            <a:schemeClr val="tx1"/>
          </a:solidFill>
          <a:latin typeface="+mn-lt"/>
          <a:ea typeface="+mn-ea"/>
          <a:cs typeface="+mn-cs"/>
        </a:defRPr>
      </a:lvl4pPr>
      <a:lvl5pPr marL="8255635" algn="l" defTabSz="4127500" rtl="0" eaLnBrk="1" latinLnBrk="0" hangingPunct="1">
        <a:defRPr sz="8090" kern="1200">
          <a:solidFill>
            <a:schemeClr val="tx1"/>
          </a:solidFill>
          <a:latin typeface="+mn-lt"/>
          <a:ea typeface="+mn-ea"/>
          <a:cs typeface="+mn-cs"/>
        </a:defRPr>
      </a:lvl5pPr>
      <a:lvl6pPr marL="10319385" algn="l" defTabSz="4127500" rtl="0" eaLnBrk="1" latinLnBrk="0" hangingPunct="1">
        <a:defRPr sz="8090" kern="1200">
          <a:solidFill>
            <a:schemeClr val="tx1"/>
          </a:solidFill>
          <a:latin typeface="+mn-lt"/>
          <a:ea typeface="+mn-ea"/>
          <a:cs typeface="+mn-cs"/>
        </a:defRPr>
      </a:lvl6pPr>
      <a:lvl7pPr marL="12383135" algn="l" defTabSz="4127500" rtl="0" eaLnBrk="1" latinLnBrk="0" hangingPunct="1">
        <a:defRPr sz="8090" kern="1200">
          <a:solidFill>
            <a:schemeClr val="tx1"/>
          </a:solidFill>
          <a:latin typeface="+mn-lt"/>
          <a:ea typeface="+mn-ea"/>
          <a:cs typeface="+mn-cs"/>
        </a:defRPr>
      </a:lvl7pPr>
      <a:lvl8pPr marL="14447520" algn="l" defTabSz="4127500" rtl="0" eaLnBrk="1" latinLnBrk="0" hangingPunct="1">
        <a:defRPr sz="8090" kern="1200">
          <a:solidFill>
            <a:schemeClr val="tx1"/>
          </a:solidFill>
          <a:latin typeface="+mn-lt"/>
          <a:ea typeface="+mn-ea"/>
          <a:cs typeface="+mn-cs"/>
        </a:defRPr>
      </a:lvl8pPr>
      <a:lvl9pPr marL="16511270" algn="l" defTabSz="4127500" rtl="0" eaLnBrk="1" latinLnBrk="0" hangingPunct="1">
        <a:defRPr sz="809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72977" y="30314999"/>
            <a:ext cx="2495625" cy="334010"/>
          </a:xfrm>
          <a:prstGeom prst="rect">
            <a:avLst/>
          </a:prstGeom>
          <a:noFill/>
          <a:ln w="9525">
            <a:noFill/>
            <a:miter lim="800000"/>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panose="020B0604020202020204" pitchFamily="34"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panose="020B0604020202020204" pitchFamily="34" charset="0"/>
              </a:rPr>
              <a:t>www.PosterPresentations.com</a:t>
            </a:r>
          </a:p>
        </p:txBody>
      </p:sp>
      <p:grpSp>
        <p:nvGrpSpPr>
          <p:cNvPr id="43" name="Group 42"/>
          <p:cNvGrpSpPr/>
          <p:nvPr userDrawn="1"/>
        </p:nvGrpSpPr>
        <p:grpSpPr>
          <a:xfrm>
            <a:off x="43824625" y="-51789"/>
            <a:ext cx="10978664" cy="31011787"/>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anose="020B0603020202020204" pitchFamily="34" charset="0"/>
                </a:rPr>
                <a:t>QUICK START (cont.)</a:t>
              </a:r>
            </a:p>
            <a:p>
              <a:pPr algn="ctr"/>
              <a:endParaRPr lang="en-US" sz="3600" b="1" baseline="0" dirty="0">
                <a:solidFill>
                  <a:schemeClr val="bg1"/>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defRPr/>
              </a:pPr>
              <a:r>
                <a:rPr lang="en-US" sz="2400" b="0" baseline="0" dirty="0">
                  <a:solidFill>
                    <a:schemeClr val="bg1">
                      <a:lumMod val="75000"/>
                    </a:schemeClr>
                  </a:solidFill>
                  <a:latin typeface="Trebuchet MS" panose="020B0603020202020204"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anose="020B0603020202020204"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defRPr/>
              </a:pPr>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endParaRPr lang="en-US" sz="2400" b="0" baseline="0" dirty="0">
                <a:solidFill>
                  <a:schemeClr val="bg1">
                    <a:lumMod val="75000"/>
                  </a:schemeClr>
                </a:solidFill>
                <a:latin typeface="Trebuchet MS" panose="020B0603020202020204" pitchFamily="34" charset="0"/>
              </a:endParaRPr>
            </a:p>
            <a:p>
              <a:pPr marL="0" indent="0" algn="l" defTabSz="114300"/>
              <a:r>
                <a:rPr lang="en-US" sz="2400" b="0" baseline="0" dirty="0">
                  <a:solidFill>
                    <a:schemeClr val="bg1">
                      <a:lumMod val="75000"/>
                    </a:schemeClr>
                  </a:solidFill>
                  <a:latin typeface="Trebuchet MS" panose="020B0603020202020204"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How to add Text</a:t>
              </a:r>
            </a:p>
            <a:p>
              <a:pPr marL="3265805" lvl="2" indent="0" algn="l" defTabSz="114300"/>
              <a:r>
                <a:rPr lang="en-US" sz="2400" b="0" baseline="0" dirty="0">
                  <a:solidFill>
                    <a:schemeClr val="bg1">
                      <a:lumMod val="75000"/>
                    </a:schemeClr>
                  </a:solidFill>
                  <a:latin typeface="Trebuchet MS" panose="020B0603020202020204" pitchFamily="34" charset="0"/>
                </a:rPr>
                <a:t>The template comes with a number of pre-formatted placeholders for headers and text blocks. You can add more blocks by copying and pasting the existing ones or by adding a text box from the HOME menu. </a:t>
              </a:r>
            </a:p>
            <a:p>
              <a:pPr marL="1518285" lvl="2" indent="0" algn="l" defTabSz="114300"/>
              <a:endParaRPr lang="en-US" sz="24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lang="en-US" sz="2400" b="0" baseline="0" dirty="0">
                  <a:solidFill>
                    <a:schemeClr val="bg1">
                      <a:lumMod val="75000"/>
                    </a:schemeClr>
                  </a:solidFill>
                  <a:latin typeface="Trebuchet MS" panose="020B0603020202020204" pitchFamily="34" charset="0"/>
                </a:rPr>
                <a:t> </a:t>
              </a: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anose="020B0603020202020204" pitchFamily="34" charset="0"/>
              </a:endParaRPr>
            </a:p>
            <a:p>
              <a:pPr marL="1518285" lvl="2" indent="0" algn="l" defTabSz="114300"/>
              <a:endParaRPr lang="en-US" sz="2400" b="0" baseline="0" dirty="0">
                <a:solidFill>
                  <a:schemeClr val="bg1">
                    <a:lumMod val="75000"/>
                  </a:schemeClr>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How to add Tables</a:t>
              </a:r>
            </a:p>
            <a:p>
              <a:pPr marL="1730375" lvl="1" indent="0" algn="l" defTabSz="114300"/>
              <a:r>
                <a:rPr lang="en-US" sz="2400" b="0" baseline="0" dirty="0">
                  <a:solidFill>
                    <a:schemeClr val="bg1">
                      <a:lumMod val="75000"/>
                    </a:schemeClr>
                  </a:solidFill>
                  <a:latin typeface="Trebuchet MS" panose="020B0603020202020204" pitchFamily="34" charset="0"/>
                </a:rPr>
                <a:t>To add a table from scratch go to the INSERT menu and </a:t>
              </a:r>
              <a:br>
                <a:rPr lang="en-US" sz="2400" b="0" baseline="0" dirty="0">
                  <a:solidFill>
                    <a:schemeClr val="bg1">
                      <a:lumMod val="75000"/>
                    </a:schemeClr>
                  </a:solidFill>
                  <a:latin typeface="Trebuchet MS" panose="020B0603020202020204" pitchFamily="34" charset="0"/>
                </a:rPr>
              </a:br>
              <a:r>
                <a:rPr lang="en-US" sz="2400" b="0" baseline="0" dirty="0">
                  <a:solidFill>
                    <a:schemeClr val="bg1">
                      <a:lumMod val="75000"/>
                    </a:schemeClr>
                  </a:solidFill>
                  <a:latin typeface="Trebuchet MS" panose="020B0603020202020204"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anose="020B0603020202020204"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RIGHT-CLICK on the poster background and select LAYOUT to see the column options available for this template. The poster columns can also be customized on the Master. VIEW &gt; MASTER.</a:t>
              </a:r>
            </a:p>
            <a:p>
              <a:pPr marL="0" marR="0" lvl="0" indent="0" algn="ctr" defTabSz="1518285" rtl="0" eaLnBrk="1" fontAlgn="auto" latinLnBrk="0" hangingPunct="1">
                <a:lnSpc>
                  <a:spcPct val="100000"/>
                </a:lnSpc>
                <a:spcBef>
                  <a:spcPts val="0"/>
                </a:spcBef>
                <a:spcAft>
                  <a:spcPts val="0"/>
                </a:spcAft>
                <a:buClrTx/>
                <a:buSzTx/>
                <a:buFontTx/>
                <a:buNone/>
                <a:defRPr/>
              </a:pPr>
              <a:endPar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defRPr/>
              </a:pPr>
              <a:endParaRPr lang="en-US" sz="24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C000"/>
                  </a:solidFill>
                  <a:effectLst/>
                  <a:uLnTx/>
                  <a:uFillTx/>
                  <a:latin typeface="Trebuchet MS" panose="020B0603020202020204"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p:txBody>
        </p:sp>
        <p:graphicFrame>
          <p:nvGraphicFramePr>
            <p:cNvPr id="45" name="Object 44"/>
            <p:cNvGraphicFramePr>
              <a:graphicFrameLocks noChangeAspect="1"/>
            </p:cNvGraphicFramePr>
            <p:nvPr userDrawn="1"/>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65" name="Image" r:id="rId4" imgW="3429000" imgH="1266825" progId="Photoshop.Image.13">
                    <p:embed/>
                  </p:oleObj>
                </mc:Choice>
                <mc:Fallback>
                  <p:oleObj name="Image" r:id="rId4" imgW="3429000" imgH="1266825" progId="Photoshop.Image.13">
                    <p:embed/>
                    <p:pic>
                      <p:nvPicPr>
                        <p:cNvPr id="0" name="图片 3154"/>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66" name="Image" r:id="rId7" imgW="1181100" imgH="790575" progId="Photoshop.Image.13">
                    <p:embed/>
                  </p:oleObj>
                </mc:Choice>
                <mc:Fallback>
                  <p:oleObj name="Image" r:id="rId7" imgW="1181100" imgH="790575" progId="Photoshop.Image.13">
                    <p:embed/>
                    <p:pic>
                      <p:nvPicPr>
                        <p:cNvPr id="0" name="图片 3155"/>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60433"/>
              </a:xfrm>
              <a:prstGeom prst="rect">
                <a:avLst/>
              </a:prstGeom>
              <a:noFill/>
              <a:ln>
                <a:noFill/>
              </a:ln>
            </p:spPr>
            <p:txBody>
              <a:bodyPr wrap="square" rtlCol="0">
                <a:spAutoFit/>
              </a:bodyPr>
              <a:lstStyle/>
              <a:p>
                <a:r>
                  <a:rPr lang="en-US" sz="2400" dirty="0">
                    <a:solidFill>
                      <a:schemeClr val="tx2"/>
                    </a:solidFill>
                    <a:latin typeface="Trebuchet MS" panose="020B0603020202020204" pitchFamily="34" charset="0"/>
                  </a:rPr>
                  <a:t>Student</a:t>
                </a:r>
                <a:r>
                  <a:rPr lang="en-US" sz="2400" baseline="0" dirty="0">
                    <a:solidFill>
                      <a:schemeClr val="tx2"/>
                    </a:solidFill>
                    <a:latin typeface="Trebuchet MS" panose="020B0603020202020204" pitchFamily="34" charset="0"/>
                  </a:rPr>
                  <a:t> discounts are available on our </a:t>
                </a:r>
                <a:r>
                  <a:rPr lang="en-US" sz="2400" baseline="0" dirty="0" err="1">
                    <a:solidFill>
                      <a:schemeClr val="tx2"/>
                    </a:solidFill>
                    <a:latin typeface="Trebuchet MS" panose="020B0603020202020204" pitchFamily="34" charset="0"/>
                  </a:rPr>
                  <a:t>Facebook</a:t>
                </a:r>
                <a:r>
                  <a:rPr lang="en-US" sz="2400" baseline="0" dirty="0">
                    <a:solidFill>
                      <a:schemeClr val="tx2"/>
                    </a:solidFill>
                    <a:latin typeface="Trebuchet MS" panose="020B0603020202020204" pitchFamily="34" charset="0"/>
                  </a:rPr>
                  <a:t> page.</a:t>
                </a:r>
                <a:br>
                  <a:rPr lang="en-US" sz="2400" baseline="0" dirty="0">
                    <a:solidFill>
                      <a:schemeClr val="tx2"/>
                    </a:solidFill>
                    <a:latin typeface="Trebuchet MS" panose="020B0603020202020204" pitchFamily="34" charset="0"/>
                  </a:rPr>
                </a:br>
                <a:r>
                  <a:rPr lang="en-US" sz="2400" baseline="0" dirty="0">
                    <a:solidFill>
                      <a:schemeClr val="tx2"/>
                    </a:solidFill>
                    <a:latin typeface="Trebuchet MS" panose="020B0603020202020204" pitchFamily="34" charset="0"/>
                  </a:rPr>
                  <a:t>Go to </a:t>
                </a:r>
                <a:r>
                  <a:rPr lang="en-US" sz="2400" u="sng" baseline="0" dirty="0">
                    <a:solidFill>
                      <a:schemeClr val="tx2"/>
                    </a:solidFill>
                    <a:latin typeface="Trebuchet MS" panose="020B0603020202020204" pitchFamily="34" charset="0"/>
                  </a:rPr>
                  <a:t>PosterPresentations.com</a:t>
                </a:r>
                <a:r>
                  <a:rPr lang="en-US" sz="2400" baseline="0" dirty="0">
                    <a:solidFill>
                      <a:schemeClr val="tx2"/>
                    </a:solidFill>
                    <a:latin typeface="Trebuchet MS" panose="020B0603020202020204" pitchFamily="34" charset="0"/>
                  </a:rPr>
                  <a:t> and click on the FB icon. </a:t>
                </a:r>
                <a:endParaRPr lang="en-US" sz="2400" dirty="0">
                  <a:solidFill>
                    <a:schemeClr val="tx2"/>
                  </a:solidFill>
                  <a:latin typeface="Trebuchet MS" panose="020B0603020202020204" pitchFamily="34" charset="0"/>
                </a:endParaRPr>
              </a:p>
            </p:txBody>
          </p:sp>
        </p:grpSp>
      </p:grpSp>
      <p:grpSp>
        <p:nvGrpSpPr>
          <p:cNvPr id="53" name="Group 52"/>
          <p:cNvGrpSpPr/>
          <p:nvPr userDrawn="1"/>
        </p:nvGrpSpPr>
        <p:grpSpPr>
          <a:xfrm>
            <a:off x="-11140484" y="-1"/>
            <a:ext cx="10935717" cy="30959999"/>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285" rtl="0" eaLnBrk="1" fontAlgn="auto" latinLnBrk="0" hangingPunct="1">
                <a:lnSpc>
                  <a:spcPct val="100000"/>
                </a:lnSpc>
                <a:spcBef>
                  <a:spcPts val="0"/>
                </a:spcBef>
                <a:spcAft>
                  <a:spcPts val="0"/>
                </a:spcAft>
                <a:buClrTx/>
                <a:buSzTx/>
                <a:buFontTx/>
                <a:buNone/>
                <a:defRPr/>
              </a:pPr>
              <a:r>
                <a:rPr lang="en-US" sz="3200" b="1" spc="0" dirty="0">
                  <a:solidFill>
                    <a:srgbClr val="FF0000"/>
                  </a:solidFill>
                  <a:latin typeface="Trebuchet MS" panose="020B0603020202020204" pitchFamily="34" charset="0"/>
                </a:rPr>
                <a:t>(—THIS SIDEBAR DOES NOT PRINT—)</a:t>
              </a:r>
              <a:endParaRPr lang="en-US" sz="3200" b="1" spc="600" dirty="0">
                <a:solidFill>
                  <a:schemeClr val="bg1"/>
                </a:solidFill>
                <a:latin typeface="Trebuchet MS" panose="020B0603020202020204" pitchFamily="34" charset="0"/>
              </a:endParaRPr>
            </a:p>
            <a:p>
              <a:pPr algn="ctr"/>
              <a:r>
                <a:rPr lang="en-US" sz="4000" b="1" spc="600" dirty="0">
                  <a:solidFill>
                    <a:schemeClr val="bg1"/>
                  </a:solidFill>
                  <a:latin typeface="Trebuchet MS" panose="020B0603020202020204" pitchFamily="34" charset="0"/>
                </a:rPr>
                <a:t>DESIGN</a:t>
              </a:r>
              <a:r>
                <a:rPr lang="en-US" sz="4000" b="1" spc="600" baseline="0" dirty="0">
                  <a:solidFill>
                    <a:schemeClr val="bg1"/>
                  </a:solidFill>
                  <a:latin typeface="Trebuchet MS" panose="020B0603020202020204" pitchFamily="34" charset="0"/>
                </a:rPr>
                <a:t> </a:t>
              </a:r>
              <a:r>
                <a:rPr lang="en-US" sz="4000" b="1" spc="600" dirty="0">
                  <a:solidFill>
                    <a:schemeClr val="bg1"/>
                  </a:solidFill>
                  <a:latin typeface="Trebuchet MS" panose="020B0603020202020204" pitchFamily="34" charset="0"/>
                </a:rPr>
                <a:t>GUIDE</a:t>
              </a:r>
            </a:p>
            <a:p>
              <a:pPr algn="ctr"/>
              <a:endParaRPr lang="en-US" sz="2800" b="1" dirty="0">
                <a:latin typeface="Trebuchet MS" panose="020B0603020202020204" pitchFamily="34" charset="0"/>
              </a:endParaRPr>
            </a:p>
            <a:p>
              <a:pPr defTabSz="3765550"/>
              <a:r>
                <a:rPr lang="en-US" sz="2800" i="0" dirty="0">
                  <a:latin typeface="Trebuchet MS" panose="020B0603020202020204" pitchFamily="34" charset="0"/>
                </a:rPr>
                <a:t>This PowerPoint</a:t>
              </a:r>
              <a:r>
                <a:rPr lang="en-US" sz="2800" i="0" baseline="0" dirty="0">
                  <a:latin typeface="Trebuchet MS" panose="020B0603020202020204" pitchFamily="34" charset="0"/>
                </a:rPr>
                <a:t> </a:t>
              </a:r>
              <a:r>
                <a:rPr lang="en-US" sz="2800" i="0" dirty="0">
                  <a:latin typeface="Trebuchet MS" panose="020B0603020202020204" pitchFamily="34" charset="0"/>
                </a:rPr>
                <a:t>2007 template produces</a:t>
              </a:r>
              <a:r>
                <a:rPr lang="en-US" sz="2800" i="0" baseline="0" dirty="0">
                  <a:latin typeface="Trebuchet MS" panose="020B0603020202020204" pitchFamily="34" charset="0"/>
                </a:rPr>
                <a:t> </a:t>
              </a:r>
              <a:r>
                <a:rPr lang="en-US" sz="2800" i="0" dirty="0">
                  <a:latin typeface="Trebuchet MS" panose="020B0603020202020204" pitchFamily="34" charset="0"/>
                </a:rPr>
                <a:t>a 36”x48” presentation poster. </a:t>
              </a:r>
              <a:r>
                <a:rPr lang="en-US" sz="2800" dirty="0">
                  <a:latin typeface="Trebuchet MS" panose="020B0603020202020204" pitchFamily="34" charset="0"/>
                </a:rPr>
                <a:t>You</a:t>
              </a:r>
              <a:r>
                <a:rPr lang="en-US" sz="2800" baseline="0" dirty="0">
                  <a:latin typeface="Trebuchet MS" panose="020B0603020202020204" pitchFamily="34" charset="0"/>
                </a:rPr>
                <a:t> can u</a:t>
              </a:r>
              <a:r>
                <a:rPr lang="en-US" sz="2800" dirty="0">
                  <a:latin typeface="Trebuchet MS" panose="020B0603020202020204" pitchFamily="34" charset="0"/>
                </a:rPr>
                <a:t>se</a:t>
              </a:r>
              <a:r>
                <a:rPr lang="en-US" sz="2800" baseline="0" dirty="0">
                  <a:latin typeface="Trebuchet MS" panose="020B0603020202020204" pitchFamily="34" charset="0"/>
                </a:rPr>
                <a:t> it to create your research poster and </a:t>
              </a:r>
              <a:r>
                <a:rPr lang="en-US" sz="2800" dirty="0">
                  <a:latin typeface="Trebuchet MS" panose="020B0603020202020204" pitchFamily="34" charset="0"/>
                </a:rPr>
                <a:t>save valuable time placing titles, subtitles,</a:t>
              </a:r>
              <a:r>
                <a:rPr lang="en-US" sz="2800" baseline="0" dirty="0">
                  <a:latin typeface="Trebuchet MS" panose="020B0603020202020204" pitchFamily="34" charset="0"/>
                </a:rPr>
                <a:t> text, and graphics</a:t>
              </a:r>
              <a:r>
                <a:rPr lang="en-US" sz="2800" dirty="0">
                  <a:latin typeface="Trebuchet MS" panose="020B0603020202020204" pitchFamily="34" charset="0"/>
                </a:rPr>
                <a:t>. </a:t>
              </a:r>
            </a:p>
            <a:p>
              <a:pPr defTabSz="3765550"/>
              <a:endParaRPr lang="en-US" sz="2800" dirty="0">
                <a:latin typeface="Trebuchet MS" panose="020B0603020202020204" pitchFamily="34" charset="0"/>
              </a:endParaRPr>
            </a:p>
            <a:p>
              <a:pPr defTabSz="4389120"/>
              <a:r>
                <a:rPr lang="en-US" sz="2800" dirty="0">
                  <a:latin typeface="Trebuchet MS" panose="020B0603020202020204"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anose="020B0603020202020204" pitchFamily="34" charset="0"/>
                </a:rPr>
                <a:t>PosterPresentations.com</a:t>
              </a:r>
              <a:r>
                <a:rPr lang="en-US" sz="2800" b="1" dirty="0">
                  <a:solidFill>
                    <a:schemeClr val="bg1"/>
                  </a:solidFill>
                  <a:latin typeface="Trebuchet MS" panose="020B0603020202020204" pitchFamily="34" charset="0"/>
                </a:rPr>
                <a:t> </a:t>
              </a:r>
              <a:r>
                <a:rPr lang="en-US" sz="2800" dirty="0">
                  <a:solidFill>
                    <a:schemeClr val="bg1"/>
                  </a:solidFill>
                  <a:latin typeface="Trebuchet MS" panose="020B0603020202020204" pitchFamily="34" charset="0"/>
                </a:rPr>
                <a:t>and click on HELP DESK.</a:t>
              </a:r>
            </a:p>
            <a:p>
              <a:pPr defTabSz="4389120"/>
              <a:endParaRPr lang="en-US" sz="2800" dirty="0">
                <a:latin typeface="Trebuchet MS" panose="020B0603020202020204" pitchFamily="34" charset="0"/>
              </a:endParaRPr>
            </a:p>
            <a:p>
              <a:pPr defTabSz="4389120"/>
              <a:r>
                <a:rPr lang="en-US" sz="2800" dirty="0">
                  <a:solidFill>
                    <a:schemeClr val="bg1"/>
                  </a:solidFill>
                  <a:latin typeface="Trebuchet MS" panose="020B0603020202020204" pitchFamily="34" charset="0"/>
                </a:rPr>
                <a:t>When</a:t>
              </a:r>
              <a:r>
                <a:rPr lang="en-US" sz="2800" baseline="0" dirty="0">
                  <a:solidFill>
                    <a:schemeClr val="bg1"/>
                  </a:solidFill>
                  <a:latin typeface="Trebuchet MS" panose="020B0603020202020204" pitchFamily="34" charset="0"/>
                </a:rPr>
                <a:t> you are ready to print your poster</a:t>
              </a:r>
              <a:r>
                <a:rPr lang="en-US" sz="2800" dirty="0">
                  <a:solidFill>
                    <a:schemeClr val="bg1"/>
                  </a:solidFill>
                  <a:latin typeface="Trebuchet MS" panose="020B0603020202020204" pitchFamily="34" charset="0"/>
                </a:rPr>
                <a:t>,</a:t>
              </a:r>
              <a:r>
                <a:rPr lang="en-US" sz="2800" baseline="0" dirty="0">
                  <a:solidFill>
                    <a:schemeClr val="bg1"/>
                  </a:solidFill>
                  <a:latin typeface="Trebuchet MS" panose="020B0603020202020204" pitchFamily="34" charset="0"/>
                </a:rPr>
                <a:t> go online to </a:t>
              </a:r>
              <a:r>
                <a:rPr lang="en-US" sz="2800" b="0" dirty="0">
                  <a:solidFill>
                    <a:schemeClr val="bg1"/>
                  </a:solidFill>
                  <a:latin typeface="Trebuchet MS" panose="020B0603020202020204" pitchFamily="34" charset="0"/>
                </a:rPr>
                <a:t>PosterPresentations.com</a:t>
              </a:r>
              <a:br>
                <a:rPr lang="en-US" sz="2800" dirty="0">
                  <a:solidFill>
                    <a:schemeClr val="bg1"/>
                  </a:solidFill>
                  <a:latin typeface="Trebuchet MS" panose="020B0603020202020204" pitchFamily="34" charset="0"/>
                </a:rPr>
              </a:br>
              <a:endParaRPr lang="en-US" sz="2800" dirty="0">
                <a:solidFill>
                  <a:schemeClr val="bg1"/>
                </a:solidFill>
                <a:latin typeface="Trebuchet MS" panose="020B0603020202020204" pitchFamily="34" charset="0"/>
              </a:endParaRPr>
            </a:p>
            <a:p>
              <a:pPr algn="l" defTabSz="3765550"/>
              <a:r>
                <a:rPr lang="en-US" sz="2800" b="0" dirty="0">
                  <a:solidFill>
                    <a:schemeClr val="bg1"/>
                  </a:solidFill>
                  <a:latin typeface="Trebuchet MS" panose="020B0603020202020204" pitchFamily="34" charset="0"/>
                </a:rPr>
                <a:t>Need</a:t>
              </a:r>
              <a:r>
                <a:rPr lang="en-US" sz="2800" b="0" baseline="0" dirty="0">
                  <a:solidFill>
                    <a:schemeClr val="bg1"/>
                  </a:solidFill>
                  <a:latin typeface="Trebuchet MS" panose="020B0603020202020204" pitchFamily="34" charset="0"/>
                </a:rPr>
                <a:t> assistance? Call us at </a:t>
              </a:r>
              <a:r>
                <a:rPr lang="en-US" sz="2800" b="0" dirty="0">
                  <a:solidFill>
                    <a:srgbClr val="FFC000"/>
                  </a:solidFill>
                  <a:latin typeface="Trebuchet MS" panose="020B0603020202020204" pitchFamily="34" charset="0"/>
                </a:rPr>
                <a:t>1.510.649.3001</a:t>
              </a:r>
            </a:p>
            <a:p>
              <a:pPr algn="l" defTabSz="3765550"/>
              <a:endParaRPr lang="en-US" sz="3600" b="1" dirty="0">
                <a:solidFill>
                  <a:srgbClr val="FFFF00"/>
                </a:solidFill>
                <a:latin typeface="Trebuchet MS" panose="020B0603020202020204" pitchFamily="34" charset="0"/>
              </a:endParaRPr>
            </a:p>
            <a:p>
              <a:pPr algn="ctr"/>
              <a:endParaRPr lang="en-US" sz="2400" b="1" dirty="0">
                <a:solidFill>
                  <a:schemeClr val="bg1"/>
                </a:solidFill>
                <a:latin typeface="Trebuchet MS" panose="020B0603020202020204" pitchFamily="34" charset="0"/>
              </a:endParaRPr>
            </a:p>
            <a:p>
              <a:pPr algn="ctr"/>
              <a:r>
                <a:rPr lang="en-US" sz="4000" b="1" spc="600" dirty="0">
                  <a:solidFill>
                    <a:schemeClr val="bg1"/>
                  </a:solidFill>
                  <a:latin typeface="Trebuchet MS" panose="020B0603020202020204" pitchFamily="34" charset="0"/>
                </a:rPr>
                <a:t>QUICK START</a:t>
              </a:r>
            </a:p>
            <a:p>
              <a:pPr algn="ctr"/>
              <a:endParaRPr lang="en-US" sz="3200" b="1" baseline="0" dirty="0">
                <a:solidFill>
                  <a:schemeClr val="bg1"/>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Zoom in and out</a:t>
              </a:r>
            </a:p>
            <a:p>
              <a:pPr marL="1892300" indent="-1892300" algn="l" defTabSz="850900"/>
              <a:r>
                <a:rPr lang="en-US" sz="2400" b="0" baseline="0" dirty="0">
                  <a:solidFill>
                    <a:schemeClr val="bg1"/>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Go to VIEW &gt; ZOOM.</a:t>
              </a:r>
            </a:p>
            <a:p>
              <a:pPr algn="l"/>
              <a:endParaRPr lang="en-US" sz="2800" b="0" baseline="0" dirty="0">
                <a:solidFill>
                  <a:schemeClr val="bg1"/>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Title, Authors, and Affiliations</a:t>
              </a:r>
            </a:p>
            <a:p>
              <a:pPr algn="l"/>
              <a:r>
                <a:rPr lang="en-US" sz="2400" b="0" baseline="0" dirty="0">
                  <a:solidFill>
                    <a:schemeClr val="bg1">
                      <a:lumMod val="75000"/>
                    </a:schemeClr>
                  </a:solidFill>
                  <a:latin typeface="Trebuchet MS" panose="020B0603020202020204"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anose="020B0603020202020204"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anose="020B0603020202020204" pitchFamily="34" charset="0"/>
              </a:endParaRPr>
            </a:p>
            <a:p>
              <a:pPr algn="l"/>
              <a:r>
                <a:rPr lang="en-US" sz="2400" b="1" spc="300" baseline="0" dirty="0">
                  <a:solidFill>
                    <a:srgbClr val="FFC000"/>
                  </a:solidFill>
                  <a:latin typeface="Trebuchet MS" panose="020B0603020202020204" pitchFamily="34" charset="0"/>
                </a:rPr>
                <a:t>TIP</a:t>
              </a:r>
              <a:r>
                <a:rPr lang="en-US" sz="2400" b="1" baseline="0" dirty="0">
                  <a:solidFill>
                    <a:srgbClr val="FFC000"/>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The font size of your title should be bigger than your name(s) and institution name(s).</a:t>
              </a:r>
            </a:p>
            <a:p>
              <a:pPr algn="l"/>
              <a:br>
                <a:rPr lang="en-US" sz="2800" b="1" baseline="0" dirty="0">
                  <a:solidFill>
                    <a:schemeClr val="bg1"/>
                  </a:solidFill>
                  <a:latin typeface="Trebuchet MS" panose="020B0603020202020204" pitchFamily="34" charset="0"/>
                </a:rPr>
              </a:br>
              <a:endParaRPr lang="en-US" sz="2800" b="1" dirty="0">
                <a:solidFill>
                  <a:schemeClr val="bg1"/>
                </a:solidFill>
                <a:latin typeface="Trebuchet MS" panose="020B0603020202020204" pitchFamily="34" charset="0"/>
              </a:endParaRPr>
            </a:p>
            <a:p>
              <a:pPr algn="ctr"/>
              <a:endParaRPr lang="en-US" sz="2800" b="1" dirty="0">
                <a:solidFill>
                  <a:srgbClr val="FFC000"/>
                </a:solidFill>
                <a:latin typeface="Trebuchet MS" panose="020B0603020202020204" pitchFamily="34" charset="0"/>
              </a:endParaRPr>
            </a:p>
            <a:p>
              <a:pPr algn="ctr"/>
              <a:endParaRPr lang="en-US" sz="2800" b="1" dirty="0">
                <a:solidFill>
                  <a:srgbClr val="FFC000"/>
                </a:solidFill>
                <a:latin typeface="Trebuchet MS" panose="020B0603020202020204" pitchFamily="34" charset="0"/>
              </a:endParaRPr>
            </a:p>
            <a:p>
              <a:pPr algn="ctr"/>
              <a:r>
                <a:rPr lang="en-US" sz="3200" b="1" dirty="0">
                  <a:solidFill>
                    <a:srgbClr val="FFC000"/>
                  </a:solidFill>
                  <a:latin typeface="Trebuchet MS" panose="020B0603020202020204" pitchFamily="34" charset="0"/>
                </a:rPr>
                <a:t>Adding Logos</a:t>
              </a:r>
              <a:r>
                <a:rPr lang="en-US" sz="3200" b="1" baseline="0" dirty="0">
                  <a:solidFill>
                    <a:srgbClr val="FFC000"/>
                  </a:solidFill>
                  <a:latin typeface="Trebuchet MS" panose="020B0603020202020204" pitchFamily="34" charset="0"/>
                </a:rPr>
                <a:t> / Seals</a:t>
              </a:r>
            </a:p>
            <a:p>
              <a:pPr algn="l"/>
              <a:r>
                <a:rPr lang="en-US" sz="2400" b="0" baseline="0" dirty="0">
                  <a:solidFill>
                    <a:schemeClr val="bg1">
                      <a:lumMod val="75000"/>
                    </a:schemeClr>
                  </a:solidFill>
                  <a:latin typeface="Trebuchet MS" panose="020B0603020202020204"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anose="020B0603020202020204" pitchFamily="34" charset="0"/>
              </a:endParaRPr>
            </a:p>
            <a:p>
              <a:pPr algn="l"/>
              <a:r>
                <a:rPr lang="en-US" sz="2400" b="1" spc="300" baseline="0" dirty="0">
                  <a:solidFill>
                    <a:srgbClr val="FFC000"/>
                  </a:solidFill>
                  <a:latin typeface="Trebuchet MS" panose="020B0603020202020204" pitchFamily="34" charset="0"/>
                </a:rPr>
                <a:t>TIP:</a:t>
              </a:r>
              <a:r>
                <a:rPr lang="en-US" sz="2400" b="1" spc="0" baseline="0" dirty="0">
                  <a:solidFill>
                    <a:srgbClr val="FFC000"/>
                  </a:solidFill>
                  <a:latin typeface="Trebuchet MS" panose="020B0603020202020204" pitchFamily="34" charset="0"/>
                </a:rPr>
                <a:t> </a:t>
              </a:r>
              <a:r>
                <a:rPr lang="en-US" sz="2400" b="0" baseline="0" dirty="0">
                  <a:solidFill>
                    <a:schemeClr val="bg1">
                      <a:lumMod val="75000"/>
                    </a:schemeClr>
                  </a:solidFill>
                  <a:latin typeface="Trebuchet MS" panose="020B0603020202020204" pitchFamily="34" charset="0"/>
                </a:rPr>
                <a:t>See if your school’s logo is available on our free poster templates page.</a:t>
              </a:r>
            </a:p>
            <a:p>
              <a:pPr algn="l"/>
              <a:endParaRPr lang="en-US" sz="2400" b="0" baseline="0" dirty="0">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Photographs / Graphics</a:t>
              </a:r>
            </a:p>
            <a:p>
              <a:pPr algn="l" defTabSz="977900"/>
              <a:r>
                <a:rPr lang="en-US" sz="2400" b="0" baseline="0" dirty="0">
                  <a:solidFill>
                    <a:schemeClr val="bg1">
                      <a:lumMod val="75000"/>
                    </a:schemeClr>
                  </a:solidFill>
                  <a:latin typeface="Trebuchet MS" panose="020B0603020202020204"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anose="020B0603020202020204" pitchFamily="34" charset="0"/>
                </a:rPr>
                <a:t>disproportionally.</a:t>
              </a:r>
            </a:p>
            <a:p>
              <a:pPr algn="l" defTabSz="977900"/>
              <a:endParaRPr lang="en-US" sz="2400" b="0" baseline="0" dirty="0">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endParaRPr lang="en-US" sz="2800" b="1" baseline="0" dirty="0">
                <a:solidFill>
                  <a:srgbClr val="FFC000"/>
                </a:solidFill>
                <a:latin typeface="Trebuchet MS" panose="020B0603020202020204" pitchFamily="34" charset="0"/>
              </a:endParaRPr>
            </a:p>
            <a:p>
              <a:pPr algn="ctr"/>
              <a:r>
                <a:rPr lang="en-US" sz="3200" b="1" baseline="0" dirty="0">
                  <a:solidFill>
                    <a:srgbClr val="FFC000"/>
                  </a:solidFill>
                  <a:latin typeface="Trebuchet MS" panose="020B0603020202020204" pitchFamily="34" charset="0"/>
                </a:rPr>
                <a:t>Image Quality Check</a:t>
              </a:r>
            </a:p>
            <a:p>
              <a:pPr lvl="0" algn="l" defTabSz="977900"/>
              <a:r>
                <a:rPr lang="en-US" sz="2400" b="0" baseline="0" dirty="0">
                  <a:solidFill>
                    <a:schemeClr val="bg1">
                      <a:lumMod val="75000"/>
                    </a:schemeClr>
                  </a:solidFill>
                  <a:latin typeface="Trebuchet MS" panose="020B0603020202020204" pitchFamily="34" charset="0"/>
                </a:rPr>
                <a:t>Zoom in and look at your images at 100% magnification. If they look good they will print well. </a:t>
              </a:r>
              <a:endParaRPr lang="en-US" sz="2800" b="0" dirty="0">
                <a:latin typeface="Trebuchet MS" panose="020B0603020202020204"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59963"/>
              <a:chOff x="-4470427" y="11016658"/>
              <a:chExt cx="3470785" cy="992379"/>
            </a:xfrm>
          </p:grpSpPr>
          <p:grpSp>
            <p:nvGrpSpPr>
              <p:cNvPr id="64" name="Group 63"/>
              <p:cNvGrpSpPr/>
              <p:nvPr userDrawn="1"/>
            </p:nvGrpSpPr>
            <p:grpSpPr>
              <a:xfrm>
                <a:off x="-2783495" y="11060886"/>
                <a:ext cx="624431" cy="904952"/>
                <a:chOff x="-3958697" y="11117435"/>
                <a:chExt cx="779338" cy="1296791"/>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300048"/>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904202"/>
                <a:chOff x="-2921738" y="11200127"/>
                <a:chExt cx="1420279" cy="1242571"/>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67280"/>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43392"/>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9392" y="27751423"/>
              <a:ext cx="9324218" cy="2453882"/>
              <a:chOff x="-4755272" y="12734142"/>
              <a:chExt cx="4297115" cy="1127418"/>
            </a:xfrm>
          </p:grpSpPr>
          <p:graphicFrame>
            <p:nvGraphicFramePr>
              <p:cNvPr id="60" name="Object 59"/>
              <p:cNvGraphicFramePr>
                <a:graphicFrameLocks noChangeAspect="1"/>
              </p:cNvGraphicFramePr>
              <p:nvPr userDrawn="1"/>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67" name="Image" r:id="rId15" imgW="1371600" imgH="838200" progId="Photoshop.Image.13">
                      <p:embed/>
                    </p:oleObj>
                  </mc:Choice>
                  <mc:Fallback>
                    <p:oleObj name="Image" r:id="rId15" imgW="1371600" imgH="838200" progId="Photoshop.Image.13">
                      <p:embed/>
                      <p:pic>
                        <p:nvPicPr>
                          <p:cNvPr id="0" name="图片 3156"/>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68" name="Image" r:id="rId17" imgW="1371600" imgH="838200" progId="Photoshop.Image.13">
                      <p:embed/>
                    </p:oleObj>
                  </mc:Choice>
                  <mc:Fallback>
                    <p:oleObj name="Image" r:id="rId17" imgW="1371600" imgH="838200" progId="Photoshop.Image.13">
                      <p:embed/>
                      <p:pic>
                        <p:nvPicPr>
                          <p:cNvPr id="0" name="图片 3157"/>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39"/>
                <a:ext cx="1117601" cy="156575"/>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67"/>
                <a:ext cx="1117601" cy="156585"/>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7" name="Rectangle 36"/>
          <p:cNvSpPr/>
          <p:nvPr userDrawn="1"/>
        </p:nvSpPr>
        <p:spPr>
          <a:xfrm rot="10800000">
            <a:off x="-6371" y="29973595"/>
            <a:ext cx="43559998" cy="980589"/>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1789"/>
            <a:ext cx="43559998" cy="980589"/>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50" y="4460344"/>
            <a:ext cx="43559998" cy="258189"/>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151507" y="29436502"/>
            <a:ext cx="7572004" cy="1398270"/>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72977" y="30384288"/>
            <a:ext cx="2495625" cy="334010"/>
          </a:xfrm>
          <a:prstGeom prst="rect">
            <a:avLst/>
          </a:prstGeom>
          <a:noFill/>
          <a:ln w="9525">
            <a:noFill/>
            <a:miter lim="800000"/>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panose="020B0604020202020204" pitchFamily="34"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panose="020B0604020202020204" pitchFamily="34" charset="0"/>
              </a:rPr>
              <a:t>www.PosterPresentations.com</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ctr" defTabSz="4127500" rtl="0" eaLnBrk="1" latinLnBrk="0" hangingPunct="1">
        <a:spcBef>
          <a:spcPct val="0"/>
        </a:spcBef>
        <a:buNone/>
        <a:defRPr sz="8275" kern="1200">
          <a:solidFill>
            <a:schemeClr val="bg1"/>
          </a:solidFill>
          <a:latin typeface="Trebuchet MS" panose="020B0603020202020204" pitchFamily="34" charset="0"/>
          <a:ea typeface="+mj-ea"/>
          <a:cs typeface="+mj-cs"/>
        </a:defRPr>
      </a:lvl1pPr>
    </p:titleStyle>
    <p:bodyStyle>
      <a:lvl1pPr marL="1548130" indent="-1548130" algn="l" defTabSz="4127500" rtl="0" eaLnBrk="1" latinLnBrk="0" hangingPunct="1">
        <a:spcBef>
          <a:spcPts val="90"/>
        </a:spcBef>
        <a:buFont typeface="Arial" panose="020B0604020202020204" pitchFamily="34" charset="0"/>
        <a:buChar char="•"/>
        <a:defRPr sz="14485" kern="1200">
          <a:solidFill>
            <a:schemeClr val="tx1"/>
          </a:solidFill>
          <a:latin typeface="+mn-lt"/>
          <a:ea typeface="+mn-ea"/>
          <a:cs typeface="+mn-cs"/>
        </a:defRPr>
      </a:lvl1pPr>
      <a:lvl2pPr marL="3354070" indent="-1289685" algn="l" defTabSz="4127500" rtl="0" eaLnBrk="1" latinLnBrk="0" hangingPunct="1">
        <a:spcBef>
          <a:spcPts val="90"/>
        </a:spcBef>
        <a:buFont typeface="Arial" panose="020B0604020202020204" pitchFamily="34" charset="0"/>
        <a:buChar char="–"/>
        <a:defRPr sz="12695" kern="1200">
          <a:solidFill>
            <a:schemeClr val="tx1"/>
          </a:solidFill>
          <a:latin typeface="+mn-lt"/>
          <a:ea typeface="+mn-ea"/>
          <a:cs typeface="+mn-cs"/>
        </a:defRPr>
      </a:lvl2pPr>
      <a:lvl3pPr marL="5160010" indent="-1031875" algn="l" defTabSz="4127500" rtl="0" eaLnBrk="1" latinLnBrk="0" hangingPunct="1">
        <a:spcBef>
          <a:spcPts val="90"/>
        </a:spcBef>
        <a:buFont typeface="Arial" panose="020B0604020202020204" pitchFamily="34" charset="0"/>
        <a:buChar char="•"/>
        <a:defRPr sz="10910" kern="1200">
          <a:solidFill>
            <a:schemeClr val="tx1"/>
          </a:solidFill>
          <a:latin typeface="+mn-lt"/>
          <a:ea typeface="+mn-ea"/>
          <a:cs typeface="+mn-cs"/>
        </a:defRPr>
      </a:lvl3pPr>
      <a:lvl4pPr marL="722312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4pPr>
      <a:lvl5pPr marL="9287510"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5pPr>
      <a:lvl6pPr marL="11351260"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6pPr>
      <a:lvl7pPr marL="1341564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7pPr>
      <a:lvl8pPr marL="1547939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8pPr>
      <a:lvl9pPr marL="1754314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9pPr>
    </p:bodyStyle>
    <p:otherStyle>
      <a:defPPr>
        <a:defRPr lang="en-US"/>
      </a:defPPr>
      <a:lvl1pPr marL="0" algn="l" defTabSz="4127500" rtl="0" eaLnBrk="1" latinLnBrk="0" hangingPunct="1">
        <a:defRPr sz="8090" kern="1200">
          <a:solidFill>
            <a:schemeClr val="tx1"/>
          </a:solidFill>
          <a:latin typeface="+mn-lt"/>
          <a:ea typeface="+mn-ea"/>
          <a:cs typeface="+mn-cs"/>
        </a:defRPr>
      </a:lvl1pPr>
      <a:lvl2pPr marL="2063750" algn="l" defTabSz="4127500" rtl="0" eaLnBrk="1" latinLnBrk="0" hangingPunct="1">
        <a:defRPr sz="8090" kern="1200">
          <a:solidFill>
            <a:schemeClr val="tx1"/>
          </a:solidFill>
          <a:latin typeface="+mn-lt"/>
          <a:ea typeface="+mn-ea"/>
          <a:cs typeface="+mn-cs"/>
        </a:defRPr>
      </a:lvl2pPr>
      <a:lvl3pPr marL="4128135" algn="l" defTabSz="4127500" rtl="0" eaLnBrk="1" latinLnBrk="0" hangingPunct="1">
        <a:defRPr sz="8090" kern="1200">
          <a:solidFill>
            <a:schemeClr val="tx1"/>
          </a:solidFill>
          <a:latin typeface="+mn-lt"/>
          <a:ea typeface="+mn-ea"/>
          <a:cs typeface="+mn-cs"/>
        </a:defRPr>
      </a:lvl3pPr>
      <a:lvl4pPr marL="6191250" algn="l" defTabSz="4127500" rtl="0" eaLnBrk="1" latinLnBrk="0" hangingPunct="1">
        <a:defRPr sz="8090" kern="1200">
          <a:solidFill>
            <a:schemeClr val="tx1"/>
          </a:solidFill>
          <a:latin typeface="+mn-lt"/>
          <a:ea typeface="+mn-ea"/>
          <a:cs typeface="+mn-cs"/>
        </a:defRPr>
      </a:lvl4pPr>
      <a:lvl5pPr marL="8255635" algn="l" defTabSz="4127500" rtl="0" eaLnBrk="1" latinLnBrk="0" hangingPunct="1">
        <a:defRPr sz="8090" kern="1200">
          <a:solidFill>
            <a:schemeClr val="tx1"/>
          </a:solidFill>
          <a:latin typeface="+mn-lt"/>
          <a:ea typeface="+mn-ea"/>
          <a:cs typeface="+mn-cs"/>
        </a:defRPr>
      </a:lvl5pPr>
      <a:lvl6pPr marL="10319385" algn="l" defTabSz="4127500" rtl="0" eaLnBrk="1" latinLnBrk="0" hangingPunct="1">
        <a:defRPr sz="8090" kern="1200">
          <a:solidFill>
            <a:schemeClr val="tx1"/>
          </a:solidFill>
          <a:latin typeface="+mn-lt"/>
          <a:ea typeface="+mn-ea"/>
          <a:cs typeface="+mn-cs"/>
        </a:defRPr>
      </a:lvl6pPr>
      <a:lvl7pPr marL="12383135" algn="l" defTabSz="4127500" rtl="0" eaLnBrk="1" latinLnBrk="0" hangingPunct="1">
        <a:defRPr sz="8090" kern="1200">
          <a:solidFill>
            <a:schemeClr val="tx1"/>
          </a:solidFill>
          <a:latin typeface="+mn-lt"/>
          <a:ea typeface="+mn-ea"/>
          <a:cs typeface="+mn-cs"/>
        </a:defRPr>
      </a:lvl7pPr>
      <a:lvl8pPr marL="14447520" algn="l" defTabSz="4127500" rtl="0" eaLnBrk="1" latinLnBrk="0" hangingPunct="1">
        <a:defRPr sz="8090" kern="1200">
          <a:solidFill>
            <a:schemeClr val="tx1"/>
          </a:solidFill>
          <a:latin typeface="+mn-lt"/>
          <a:ea typeface="+mn-ea"/>
          <a:cs typeface="+mn-cs"/>
        </a:defRPr>
      </a:lvl8pPr>
      <a:lvl9pPr marL="16511270" algn="l" defTabSz="4127500" rtl="0" eaLnBrk="1" latinLnBrk="0" hangingPunct="1">
        <a:defRPr sz="80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0469" y="5984146"/>
            <a:ext cx="10056813" cy="2987040"/>
          </a:xfrm>
        </p:spPr>
        <p:txBody>
          <a:bodyPr/>
          <a:lstStyle/>
          <a:p>
            <a:r>
              <a:rPr lang="en-US">
                <a:solidFill>
                  <a:schemeClr val="tx1"/>
                </a:solidFill>
              </a:rPr>
              <a:t>This paper focuses on the process of building a regression model revealing the significant demographic factors associating with marijuana crime in Denver Area. The exploratory, colinear checking, model selection, F-test, and diagnostic steps taken in the model building process is described in detail in this paper. There are also interpretations of the coefficients of the predictors based on the context of the dataset, explaining how this model works in predicting marijuana crime rate in Denver area. </a:t>
            </a:r>
          </a:p>
        </p:txBody>
      </p:sp>
      <p:sp>
        <p:nvSpPr>
          <p:cNvPr id="3" name="Text Placeholder 2"/>
          <p:cNvSpPr>
            <a:spLocks noGrp="1"/>
          </p:cNvSpPr>
          <p:nvPr>
            <p:ph type="body" sz="quarter" idx="11"/>
          </p:nvPr>
        </p:nvSpPr>
        <p:spPr>
          <a:xfrm>
            <a:off x="479097" y="5267594"/>
            <a:ext cx="10048875" cy="716915"/>
          </a:xfrm>
        </p:spPr>
        <p:txBody>
          <a:bodyPr/>
          <a:lstStyle/>
          <a:p>
            <a:r>
              <a:rPr lang="en-US"/>
              <a:t>Abstract</a:t>
            </a:r>
          </a:p>
        </p:txBody>
      </p:sp>
      <p:sp>
        <p:nvSpPr>
          <p:cNvPr id="4" name="Text Placeholder 3"/>
          <p:cNvSpPr>
            <a:spLocks noGrp="1"/>
          </p:cNvSpPr>
          <p:nvPr>
            <p:ph type="body" sz="quarter" idx="20"/>
          </p:nvPr>
        </p:nvSpPr>
        <p:spPr>
          <a:xfrm>
            <a:off x="366700" y="8747853"/>
            <a:ext cx="10050462" cy="716915"/>
          </a:xfrm>
        </p:spPr>
        <p:txBody>
          <a:bodyPr/>
          <a:lstStyle/>
          <a:p>
            <a:r>
              <a:rPr lang="en-US"/>
              <a:t>Introduction</a:t>
            </a:r>
          </a:p>
        </p:txBody>
      </p:sp>
      <p:sp>
        <p:nvSpPr>
          <p:cNvPr id="5" name="Text Placeholder 4"/>
          <p:cNvSpPr>
            <a:spLocks noGrp="1"/>
          </p:cNvSpPr>
          <p:nvPr>
            <p:ph type="body" sz="quarter" idx="21"/>
          </p:nvPr>
        </p:nvSpPr>
        <p:spPr>
          <a:xfrm>
            <a:off x="22207855" y="5267325"/>
            <a:ext cx="10191115" cy="7661910"/>
          </a:xfrm>
        </p:spPr>
        <p:txBody>
          <a:bodyPr wrap="square"/>
          <a:lstStyle/>
          <a:p>
            <a:pPr algn="ctr"/>
            <a:r>
              <a:rPr lang="en-US" sz="3000" b="1">
                <a:solidFill>
                  <a:schemeClr val="tx1"/>
                </a:solidFill>
              </a:rPr>
              <a:t>Diagnostics</a:t>
            </a:r>
          </a:p>
          <a:p>
            <a:pPr algn="l"/>
            <a:r>
              <a:rPr lang="en-US" sz="2600" b="1">
                <a:solidFill>
                  <a:schemeClr val="tx1"/>
                </a:solidFill>
              </a:rPr>
              <a:t>--Error Assumption</a:t>
            </a:r>
          </a:p>
          <a:p>
            <a:pPr algn="l"/>
            <a:r>
              <a:rPr lang="en-US">
                <a:solidFill>
                  <a:schemeClr val="tx1"/>
                </a:solidFill>
              </a:rPr>
              <a:t>Model3 satisfies all those error assumptions well. The scatter plot of residuals against fitted value shows random pattern and constant thickness when going along horizontal axis. The residuals seem to have some cyclical pattern. However, the plot of successive pairs of residuals doesn’t show obvious correlated relationship. The p-value of Durbin-Watson test is about 0.12, which convinced us the residuals of this model are not serial correlated. When checking the normality of the residuals, we found that the residuals fits the normal distribution pretty well in the qq-plot, with all the points fall in the confidence band.</a:t>
            </a:r>
          </a:p>
          <a:p>
            <a:pPr algn="l"/>
            <a:endParaRPr lang="en-US" sz="3000" b="1">
              <a:solidFill>
                <a:schemeClr val="tx1"/>
              </a:solidFill>
            </a:endParaRPr>
          </a:p>
          <a:p>
            <a:pPr algn="l"/>
            <a:r>
              <a:rPr lang="en-US" sz="2600" b="1">
                <a:solidFill>
                  <a:schemeClr val="tx1"/>
                </a:solidFill>
              </a:rPr>
              <a:t>--Structural Assumptions</a:t>
            </a:r>
          </a:p>
          <a:p>
            <a:pPr algn="l"/>
            <a:r>
              <a:rPr lang="en-US">
                <a:solidFill>
                  <a:schemeClr val="tx1"/>
                </a:solidFill>
              </a:rPr>
              <a:t>We used two methods to check the structural assumptions. Firstly, we drew fitted-value vs. residuals plot. A random scatter of points around 0 in the below graph suggests that the linearity assumption for model3 holds. Therefore, we conclude that the general structure of model3 is proper. Compared with model3, although model1 also passed link function test, the fitted-value vs. residuals graph(the second one) for model1 is not as good as model3’s, since the scatter of points in the second graph are not as random as the points in the first one.</a:t>
            </a:r>
          </a:p>
        </p:txBody>
      </p:sp>
      <p:sp>
        <p:nvSpPr>
          <p:cNvPr id="9" name="Text Placeholder 8"/>
          <p:cNvSpPr>
            <a:spLocks noGrp="1"/>
          </p:cNvSpPr>
          <p:nvPr>
            <p:ph type="body" sz="quarter" idx="25"/>
          </p:nvPr>
        </p:nvSpPr>
        <p:spPr>
          <a:xfrm>
            <a:off x="33123592" y="18973435"/>
            <a:ext cx="10047018" cy="716915"/>
          </a:xfrm>
        </p:spPr>
        <p:txBody>
          <a:bodyPr/>
          <a:lstStyle/>
          <a:p>
            <a:r>
              <a:rPr lang="en-US"/>
              <a:t>Conclusion</a:t>
            </a:r>
          </a:p>
        </p:txBody>
      </p:sp>
      <p:sp>
        <p:nvSpPr>
          <p:cNvPr id="10" name="Text Placeholder 9"/>
          <p:cNvSpPr>
            <a:spLocks noGrp="1"/>
          </p:cNvSpPr>
          <p:nvPr>
            <p:ph type="body" sz="quarter" idx="26"/>
          </p:nvPr>
        </p:nvSpPr>
        <p:spPr>
          <a:xfrm>
            <a:off x="33123505" y="19509105"/>
            <a:ext cx="9919970" cy="6288405"/>
          </a:xfrm>
        </p:spPr>
        <p:txBody>
          <a:bodyPr wrap="square"/>
          <a:lstStyle/>
          <a:p>
            <a:pPr marL="457200" indent="-457200">
              <a:buFont typeface="+mj-lt"/>
              <a:buAutoNum type="arabicPeriod"/>
            </a:pPr>
            <a:r>
              <a:rPr lang="en-US" b="1">
                <a:solidFill>
                  <a:schemeClr val="tx1"/>
                </a:solidFill>
              </a:rPr>
              <a:t>Results:</a:t>
            </a:r>
            <a:r>
              <a:rPr lang="en-US">
                <a:solidFill>
                  <a:schemeClr val="tx1"/>
                </a:solidFill>
              </a:rPr>
              <a:t> The predictors such as pct_white, pct_Asian, pct_other_family, median_earnings, pct_fb and log(crime_rate) significantly influence the log(marijuana crime rate) in each neighborhood in Denver Area. </a:t>
            </a:r>
          </a:p>
          <a:p>
            <a:pPr marL="457200" indent="-457200">
              <a:buFont typeface="+mj-lt"/>
              <a:buAutoNum type="arabicPeriod"/>
            </a:pPr>
            <a:r>
              <a:rPr lang="en-US" b="1">
                <a:solidFill>
                  <a:schemeClr val="tx1"/>
                </a:solidFill>
              </a:rPr>
              <a:t>Causal Conclusion:</a:t>
            </a:r>
            <a:r>
              <a:rPr lang="en-US">
                <a:solidFill>
                  <a:schemeClr val="tx1"/>
                </a:solidFill>
              </a:rPr>
              <a:t> we cannot make a causal conclusion since the dataser is an observational data  </a:t>
            </a:r>
          </a:p>
          <a:p>
            <a:pPr marL="457200" indent="-457200">
              <a:buFont typeface="+mj-lt"/>
              <a:buAutoNum type="arabicPeriod"/>
            </a:pPr>
            <a:r>
              <a:rPr lang="en-US" b="1">
                <a:solidFill>
                  <a:schemeClr val="tx1"/>
                </a:solidFill>
              </a:rPr>
              <a:t>The extent of </a:t>
            </a:r>
            <a:r>
              <a:rPr lang="en-US">
                <a:solidFill>
                  <a:schemeClr val="tx1"/>
                </a:solidFill>
              </a:rPr>
              <a:t>results</a:t>
            </a:r>
            <a:r>
              <a:rPr lang="en-US" b="1">
                <a:solidFill>
                  <a:schemeClr val="tx1"/>
                </a:solidFill>
              </a:rPr>
              <a:t>: </a:t>
            </a:r>
            <a:r>
              <a:rPr lang="en-US">
                <a:solidFill>
                  <a:schemeClr val="tx1"/>
                </a:solidFill>
              </a:rPr>
              <a:t>As the data only cover the Denver area, it is unavailable  to extend the result to a larger population. Different areas have different definitions of marijuana crime under different circumstances. </a:t>
            </a:r>
          </a:p>
          <a:p>
            <a:pPr marL="457200" indent="-457200">
              <a:buFont typeface="+mj-lt"/>
              <a:buAutoNum type="arabicPeriod"/>
            </a:pPr>
            <a:r>
              <a:rPr lang="en-US" b="1">
                <a:solidFill>
                  <a:schemeClr val="tx1"/>
                </a:solidFill>
              </a:rPr>
              <a:t>Improving Study:</a:t>
            </a:r>
            <a:r>
              <a:rPr lang="en-US">
                <a:solidFill>
                  <a:schemeClr val="tx1"/>
                </a:solidFill>
              </a:rPr>
              <a:t>  Our group only focused on normal distributed data and fitted it into linear model. However, there are many useful models other than linear and other possible distributions such as Poission. we could improve our study and the way of handling data as well as collecting data. </a:t>
            </a:r>
          </a:p>
          <a:p>
            <a:pPr marL="457200" indent="-457200">
              <a:buFont typeface="+mj-lt"/>
              <a:buAutoNum type="arabicPeriod"/>
            </a:pPr>
            <a:r>
              <a:rPr lang="en-US" b="1">
                <a:solidFill>
                  <a:schemeClr val="tx1"/>
                </a:solidFill>
              </a:rPr>
              <a:t>Future Reaserch</a:t>
            </a:r>
            <a:r>
              <a:rPr lang="en-US">
                <a:solidFill>
                  <a:schemeClr val="tx1"/>
                </a:solidFill>
              </a:rPr>
              <a:t>:  we could explore the related factors of marijuana crime rate in other areas in Colorado or other States and compare the significant factors in the Denver area to which in other places. Figuring out the cause of the similarities and difference is another valuable and interesting topic. </a:t>
            </a:r>
          </a:p>
        </p:txBody>
      </p:sp>
      <p:sp>
        <p:nvSpPr>
          <p:cNvPr id="11" name="Text Placeholder 10"/>
          <p:cNvSpPr>
            <a:spLocks noGrp="1"/>
          </p:cNvSpPr>
          <p:nvPr>
            <p:ph type="body" sz="quarter" idx="27"/>
          </p:nvPr>
        </p:nvSpPr>
        <p:spPr>
          <a:xfrm>
            <a:off x="33123592" y="25660978"/>
            <a:ext cx="10047018" cy="716915"/>
          </a:xfrm>
        </p:spPr>
        <p:txBody>
          <a:bodyPr/>
          <a:lstStyle/>
          <a:p>
            <a:r>
              <a:rPr lang="en-US"/>
              <a:t>Reference</a:t>
            </a:r>
          </a:p>
        </p:txBody>
      </p:sp>
      <p:sp>
        <p:nvSpPr>
          <p:cNvPr id="12" name="Text Placeholder 11"/>
          <p:cNvSpPr>
            <a:spLocks noGrp="1"/>
          </p:cNvSpPr>
          <p:nvPr>
            <p:ph type="body" sz="quarter" idx="28"/>
          </p:nvPr>
        </p:nvSpPr>
        <p:spPr>
          <a:xfrm>
            <a:off x="33187005" y="26139775"/>
            <a:ext cx="9909810" cy="4095115"/>
          </a:xfrm>
        </p:spPr>
        <p:txBody>
          <a:bodyPr wrap="square"/>
          <a:lstStyle/>
          <a:p>
            <a:pPr marL="342900" indent="-342900">
              <a:buFont typeface="Wingdings" panose="05000000000000000000" charset="0"/>
              <a:buChar char=""/>
            </a:pPr>
            <a:r>
              <a:rPr lang="en-US">
                <a:solidFill>
                  <a:schemeClr val="tx1"/>
                </a:solidFill>
              </a:rPr>
              <a:t>Denver Open Data Category. (2017). Crime. Retraced from https://www.denvergov.org/opendata/dataset/city-and-county-of-denver-crime. </a:t>
            </a:r>
          </a:p>
          <a:p>
            <a:pPr marL="342900" indent="-342900">
              <a:buFont typeface="Wingdings" panose="05000000000000000000" charset="0"/>
              <a:buChar char=""/>
            </a:pPr>
            <a:r>
              <a:rPr lang="en-US">
                <a:solidFill>
                  <a:schemeClr val="tx1"/>
                </a:solidFill>
              </a:rPr>
              <a:t>Denver Open Data Category. (2017). Crime Marijuana. Retraced from https://www.denvergov.org/opendata/dataset/city-and-county-of-denver-crime-marijuana. </a:t>
            </a:r>
          </a:p>
          <a:p>
            <a:pPr marL="342900" indent="-342900">
              <a:buFont typeface="Wingdings" panose="05000000000000000000" charset="0"/>
              <a:buChar char=""/>
            </a:pPr>
            <a:r>
              <a:rPr lang="en-US">
                <a:solidFill>
                  <a:schemeClr val="tx1"/>
                </a:solidFill>
              </a:rPr>
              <a:t>Denver Open Data Category. (2017). American Community Survey Blk Grp (2010-2014). Retraced from https://www.denvergov.org/opendata/dataset/city-and-county-of-denver-american-community-survey-blk-grp-2010-2014. </a:t>
            </a:r>
          </a:p>
        </p:txBody>
      </p:sp>
      <p:sp>
        <p:nvSpPr>
          <p:cNvPr id="13" name="Text Placeholder 12"/>
          <p:cNvSpPr>
            <a:spLocks noGrp="1"/>
          </p:cNvSpPr>
          <p:nvPr>
            <p:ph type="body" sz="quarter" idx="29"/>
          </p:nvPr>
        </p:nvSpPr>
        <p:spPr>
          <a:xfrm>
            <a:off x="11489777" y="20997697"/>
            <a:ext cx="10047018" cy="643255"/>
          </a:xfrm>
        </p:spPr>
        <p:txBody>
          <a:bodyPr/>
          <a:lstStyle/>
          <a:p>
            <a:r>
              <a:rPr lang="en-US" sz="3000" u="none">
                <a:solidFill>
                  <a:schemeClr val="tx1"/>
                </a:solidFill>
              </a:rPr>
              <a:t>Hypothesis test</a:t>
            </a:r>
          </a:p>
        </p:txBody>
      </p:sp>
      <p:sp>
        <p:nvSpPr>
          <p:cNvPr id="14" name="Text Placeholder 13"/>
          <p:cNvSpPr>
            <a:spLocks noGrp="1"/>
          </p:cNvSpPr>
          <p:nvPr>
            <p:ph type="body" sz="quarter" idx="30"/>
          </p:nvPr>
        </p:nvSpPr>
        <p:spPr>
          <a:xfrm>
            <a:off x="11449685" y="23461980"/>
            <a:ext cx="9641840" cy="6661150"/>
          </a:xfrm>
        </p:spPr>
        <p:txBody>
          <a:bodyPr wrap="square"/>
          <a:lstStyle/>
          <a:p>
            <a:r>
              <a:rPr lang="en-US" dirty="0">
                <a:solidFill>
                  <a:schemeClr val="tx1"/>
                </a:solidFill>
              </a:rPr>
              <a:t> lmodn2:log(</a:t>
            </a:r>
            <a:r>
              <a:rPr lang="en-US" dirty="0" err="1">
                <a:solidFill>
                  <a:schemeClr val="tx1"/>
                </a:solidFill>
              </a:rPr>
              <a:t>marijuana_crime_rate</a:t>
            </a:r>
            <a:r>
              <a:rPr lang="en-US" dirty="0">
                <a:solidFill>
                  <a:schemeClr val="tx1"/>
                </a:solidFill>
              </a:rPr>
              <a:t>) = PCT_POVERTY + log(</a:t>
            </a:r>
            <a:r>
              <a:rPr lang="en-US" dirty="0" err="1">
                <a:solidFill>
                  <a:schemeClr val="tx1"/>
                </a:solidFill>
              </a:rPr>
              <a:t>crime_rate</a:t>
            </a:r>
            <a:r>
              <a:rPr lang="en-US" dirty="0">
                <a:solidFill>
                  <a:schemeClr val="tx1"/>
                </a:solidFill>
              </a:rPr>
              <a:t>). </a:t>
            </a:r>
          </a:p>
          <a:p>
            <a:r>
              <a:rPr lang="en-US" dirty="0">
                <a:solidFill>
                  <a:schemeClr val="tx1"/>
                </a:solidFill>
              </a:rPr>
              <a:t> lmodn7: log(</a:t>
            </a:r>
            <a:r>
              <a:rPr lang="en-US" dirty="0" err="1">
                <a:solidFill>
                  <a:schemeClr val="tx1"/>
                </a:solidFill>
              </a:rPr>
              <a:t>marijuana_crime_rate</a:t>
            </a:r>
            <a:r>
              <a:rPr lang="en-US" dirty="0">
                <a:solidFill>
                  <a:schemeClr val="tx1"/>
                </a:solidFill>
              </a:rPr>
              <a:t>) = </a:t>
            </a:r>
            <a:r>
              <a:rPr lang="en-US" dirty="0" err="1">
                <a:solidFill>
                  <a:schemeClr val="tx1"/>
                </a:solidFill>
              </a:rPr>
              <a:t>PCT_male</a:t>
            </a:r>
            <a:r>
              <a:rPr lang="en-US" dirty="0">
                <a:solidFill>
                  <a:schemeClr val="tx1"/>
                </a:solidFill>
              </a:rPr>
              <a:t> + PCT_WHITE + PCT_ASIAN + </a:t>
            </a:r>
            <a:r>
              <a:rPr lang="en-US" dirty="0" err="1">
                <a:solidFill>
                  <a:schemeClr val="tx1"/>
                </a:solidFill>
              </a:rPr>
              <a:t>PCT_Otherfamaily</a:t>
            </a:r>
            <a:r>
              <a:rPr lang="en-US" dirty="0">
                <a:solidFill>
                  <a:schemeClr val="tx1"/>
                </a:solidFill>
              </a:rPr>
              <a:t> + MEDIAN_EARNINGS + PCT_FB + log(</a:t>
            </a:r>
            <a:r>
              <a:rPr lang="en-US" dirty="0" err="1">
                <a:solidFill>
                  <a:schemeClr val="tx1"/>
                </a:solidFill>
              </a:rPr>
              <a:t>crime_rate</a:t>
            </a:r>
            <a:r>
              <a:rPr lang="en-US" dirty="0">
                <a:solidFill>
                  <a:schemeClr val="tx1"/>
                </a:solidFill>
              </a:rPr>
              <a:t>). </a:t>
            </a:r>
          </a:p>
          <a:p>
            <a:r>
              <a:rPr lang="en-US" dirty="0">
                <a:solidFill>
                  <a:schemeClr val="tx1"/>
                </a:solidFill>
              </a:rPr>
              <a:t> lmodn8: log(</a:t>
            </a:r>
            <a:r>
              <a:rPr lang="en-US" dirty="0" err="1">
                <a:solidFill>
                  <a:schemeClr val="tx1"/>
                </a:solidFill>
              </a:rPr>
              <a:t>marijuana_crime_rate</a:t>
            </a:r>
            <a:r>
              <a:rPr lang="en-US" dirty="0">
                <a:solidFill>
                  <a:schemeClr val="tx1"/>
                </a:solidFill>
              </a:rPr>
              <a:t>) = </a:t>
            </a:r>
            <a:r>
              <a:rPr lang="en-US" dirty="0" err="1">
                <a:solidFill>
                  <a:schemeClr val="tx1"/>
                </a:solidFill>
              </a:rPr>
              <a:t>PCT_male</a:t>
            </a:r>
            <a:r>
              <a:rPr lang="en-US" dirty="0">
                <a:solidFill>
                  <a:schemeClr val="tx1"/>
                </a:solidFill>
              </a:rPr>
              <a:t> + PCT_WHITE + PCT_ASIAN + </a:t>
            </a:r>
            <a:r>
              <a:rPr lang="en-US" dirty="0" err="1">
                <a:solidFill>
                  <a:schemeClr val="tx1"/>
                </a:solidFill>
              </a:rPr>
              <a:t>PCT_graduate</a:t>
            </a:r>
            <a:r>
              <a:rPr lang="en-US" dirty="0">
                <a:solidFill>
                  <a:schemeClr val="tx1"/>
                </a:solidFill>
              </a:rPr>
              <a:t> + </a:t>
            </a:r>
            <a:r>
              <a:rPr lang="en-US" dirty="0" err="1">
                <a:solidFill>
                  <a:schemeClr val="tx1"/>
                </a:solidFill>
              </a:rPr>
              <a:t>PCT_Otherfam</a:t>
            </a:r>
            <a:r>
              <a:rPr lang="en-US" dirty="0">
                <a:solidFill>
                  <a:schemeClr val="tx1"/>
                </a:solidFill>
              </a:rPr>
              <a:t> + MEDIAN_EARNINGS + PCT_FB + log(</a:t>
            </a:r>
            <a:r>
              <a:rPr lang="en-US" dirty="0" err="1">
                <a:solidFill>
                  <a:schemeClr val="tx1"/>
                </a:solidFill>
              </a:rPr>
              <a:t>crime_rate</a:t>
            </a:r>
            <a:r>
              <a:rPr lang="en-US" dirty="0">
                <a:solidFill>
                  <a:schemeClr val="tx1"/>
                </a:solidFill>
              </a:rPr>
              <a:t>). </a:t>
            </a:r>
          </a:p>
          <a:p>
            <a:pPr marL="457200" indent="-457200">
              <a:buFont typeface="+mj-lt"/>
              <a:buAutoNum type="arabicPeriod"/>
            </a:pPr>
            <a:r>
              <a:rPr lang="en-US" dirty="0">
                <a:solidFill>
                  <a:schemeClr val="tx1"/>
                </a:solidFill>
              </a:rPr>
              <a:t>From F-test,  lmodn7 and lmodn8 are better than lmodn2 but there is no evidence to conclude that lmodn17 is better. </a:t>
            </a:r>
          </a:p>
          <a:p>
            <a:pPr marL="457200" indent="-457200">
              <a:buFont typeface="+mj-lt"/>
              <a:buAutoNum type="arabicPeriod"/>
            </a:pPr>
            <a:r>
              <a:rPr lang="en-US" dirty="0">
                <a:solidFill>
                  <a:schemeClr val="tx1"/>
                </a:solidFill>
              </a:rPr>
              <a:t>Compared lmodn7 and lmodn8: the lmodn7 is more suitable than lmodn8 according to the p-value. As are result, we chosen lmodn7. </a:t>
            </a:r>
          </a:p>
          <a:p>
            <a:pPr marL="457200" indent="-457200">
              <a:buFont typeface="+mj-lt"/>
              <a:buAutoNum type="arabicPeriod"/>
            </a:pPr>
            <a:r>
              <a:rPr lang="en-US" dirty="0">
                <a:solidFill>
                  <a:schemeClr val="tx1"/>
                </a:solidFill>
              </a:rPr>
              <a:t>The coefficient for </a:t>
            </a:r>
            <a:r>
              <a:rPr lang="en-US" dirty="0" err="1">
                <a:solidFill>
                  <a:schemeClr val="tx1"/>
                </a:solidFill>
              </a:rPr>
              <a:t>pct_male</a:t>
            </a:r>
            <a:r>
              <a:rPr lang="en-US" dirty="0">
                <a:solidFill>
                  <a:schemeClr val="tx1"/>
                </a:solidFill>
              </a:rPr>
              <a:t> is not statistically significant in lmodn7. Since the p-value is 0.1699 which means that removing </a:t>
            </a:r>
            <a:r>
              <a:rPr lang="en-US" dirty="0" err="1">
                <a:solidFill>
                  <a:schemeClr val="tx1"/>
                </a:solidFill>
              </a:rPr>
              <a:t>pct_male</a:t>
            </a:r>
            <a:r>
              <a:rPr lang="en-US" dirty="0">
                <a:solidFill>
                  <a:schemeClr val="tx1"/>
                </a:solidFill>
              </a:rPr>
              <a:t> doesn’t influence our model fitness much, we choose a simpler model as  ideal model(model3), which regresses log(</a:t>
            </a:r>
            <a:r>
              <a:rPr lang="en-US" dirty="0" err="1">
                <a:solidFill>
                  <a:schemeClr val="tx1"/>
                </a:solidFill>
              </a:rPr>
              <a:t>m_crime_rate</a:t>
            </a:r>
            <a:r>
              <a:rPr lang="en-US" dirty="0">
                <a:solidFill>
                  <a:schemeClr val="tx1"/>
                </a:solidFill>
              </a:rPr>
              <a:t>) on </a:t>
            </a:r>
            <a:r>
              <a:rPr lang="en-US" dirty="0" err="1">
                <a:solidFill>
                  <a:schemeClr val="tx1"/>
                </a:solidFill>
              </a:rPr>
              <a:t>pct_white</a:t>
            </a:r>
            <a:r>
              <a:rPr lang="en-US" dirty="0">
                <a:solidFill>
                  <a:schemeClr val="tx1"/>
                </a:solidFill>
              </a:rPr>
              <a:t>, </a:t>
            </a:r>
            <a:r>
              <a:rPr lang="en-US" dirty="0" err="1">
                <a:solidFill>
                  <a:schemeClr val="tx1"/>
                </a:solidFill>
              </a:rPr>
              <a:t>pct_Asian</a:t>
            </a:r>
            <a:r>
              <a:rPr lang="en-US" dirty="0">
                <a:solidFill>
                  <a:schemeClr val="tx1"/>
                </a:solidFill>
              </a:rPr>
              <a:t>, </a:t>
            </a:r>
            <a:r>
              <a:rPr lang="en-US" dirty="0" err="1">
                <a:solidFill>
                  <a:schemeClr val="tx1"/>
                </a:solidFill>
              </a:rPr>
              <a:t>pct_other_family</a:t>
            </a:r>
            <a:r>
              <a:rPr lang="en-US" dirty="0">
                <a:solidFill>
                  <a:schemeClr val="tx1"/>
                </a:solidFill>
              </a:rPr>
              <a:t>, </a:t>
            </a:r>
            <a:r>
              <a:rPr lang="en-US" dirty="0" err="1">
                <a:solidFill>
                  <a:schemeClr val="tx1"/>
                </a:solidFill>
              </a:rPr>
              <a:t>median_earnings</a:t>
            </a:r>
            <a:r>
              <a:rPr lang="en-US" dirty="0">
                <a:solidFill>
                  <a:schemeClr val="tx1"/>
                </a:solidFill>
              </a:rPr>
              <a:t>, </a:t>
            </a:r>
            <a:r>
              <a:rPr lang="en-US" dirty="0" err="1">
                <a:solidFill>
                  <a:schemeClr val="tx1"/>
                </a:solidFill>
              </a:rPr>
              <a:t>pct_fb</a:t>
            </a:r>
            <a:r>
              <a:rPr lang="en-US" dirty="0">
                <a:solidFill>
                  <a:schemeClr val="tx1"/>
                </a:solidFill>
              </a:rPr>
              <a:t> and log(</a:t>
            </a:r>
            <a:r>
              <a:rPr lang="en-US" dirty="0" err="1">
                <a:solidFill>
                  <a:schemeClr val="tx1"/>
                </a:solidFill>
              </a:rPr>
              <a:t>crime_rate</a:t>
            </a:r>
            <a:r>
              <a:rPr lang="en-US" dirty="0">
                <a:solidFill>
                  <a:schemeClr val="tx1"/>
                </a:solidFill>
              </a:rPr>
              <a:t>).</a:t>
            </a:r>
          </a:p>
        </p:txBody>
      </p:sp>
      <p:sp>
        <p:nvSpPr>
          <p:cNvPr id="15" name="Text Placeholder 14"/>
          <p:cNvSpPr>
            <a:spLocks noGrp="1"/>
          </p:cNvSpPr>
          <p:nvPr>
            <p:ph type="body" sz="quarter" idx="96"/>
          </p:nvPr>
        </p:nvSpPr>
        <p:spPr>
          <a:xfrm>
            <a:off x="426085" y="9369425"/>
            <a:ext cx="9930765" cy="5915025"/>
          </a:xfrm>
        </p:spPr>
        <p:txBody>
          <a:bodyPr wrap="square"/>
          <a:lstStyle/>
          <a:p>
            <a:pPr marL="457200" indent="-457200">
              <a:buAutoNum type="arabicPeriod"/>
            </a:pPr>
            <a:r>
              <a:rPr lang="en-US" b="1">
                <a:solidFill>
                  <a:schemeClr val="tx1"/>
                </a:solidFill>
              </a:rPr>
              <a:t> and Background: </a:t>
            </a:r>
            <a:r>
              <a:rPr lang="en-US">
                <a:solidFill>
                  <a:schemeClr val="tx1"/>
                </a:solidFill>
              </a:rPr>
              <a:t>In Denver, both medical and retail marijuana are legal to people 21 or older. However, the use of marijuana is still forbidden in many parts of the world since physical and mental effects of marijuana may cause people to commit crimes. </a:t>
            </a:r>
          </a:p>
          <a:p>
            <a:pPr marL="457200" indent="-457200">
              <a:buAutoNum type="arabicPeriod"/>
            </a:pPr>
            <a:r>
              <a:rPr lang="en-US" b="1">
                <a:solidFill>
                  <a:schemeClr val="tx1"/>
                </a:solidFill>
                <a:sym typeface="+mn-ea"/>
              </a:rPr>
              <a:t>Interesting Points: </a:t>
            </a:r>
            <a:r>
              <a:rPr lang="en-US">
                <a:solidFill>
                  <a:schemeClr val="tx1"/>
                </a:solidFill>
              </a:rPr>
              <a:t> How marijuana crime rate is associated with different demographic features of neighborhoods in Denver. </a:t>
            </a:r>
          </a:p>
          <a:p>
            <a:pPr marL="457200" indent="-457200">
              <a:buAutoNum type="arabicPeriod"/>
            </a:pPr>
            <a:r>
              <a:rPr lang="en-US" b="1">
                <a:solidFill>
                  <a:schemeClr val="tx1"/>
                </a:solidFill>
              </a:rPr>
              <a:t>Name and Location of datasets &amp; Purpose:</a:t>
            </a:r>
            <a:r>
              <a:rPr lang="en-US">
                <a:solidFill>
                  <a:schemeClr val="tx1"/>
                </a:solidFill>
              </a:rPr>
              <a:t> Crime Marijuana, Crime and American Community Survey_2010-2014 from the Denver Open Data Catalog. These data are gathered by Denver Police Department and US Census Bureau to measure the crime rate and demographic features. </a:t>
            </a:r>
          </a:p>
          <a:p>
            <a:pPr marL="457200" indent="-457200">
              <a:buAutoNum type="arabicPeriod"/>
            </a:pPr>
            <a:r>
              <a:rPr lang="en-US" b="1">
                <a:solidFill>
                  <a:schemeClr val="tx1"/>
                </a:solidFill>
              </a:rPr>
              <a:t>Variables:</a:t>
            </a:r>
            <a:r>
              <a:rPr lang="en-US">
                <a:solidFill>
                  <a:schemeClr val="tx1"/>
                </a:solidFill>
              </a:rPr>
              <a:t> One is related to crimes, including marijuana crime rate per capital, crime rate per capital and whether there are police stations in the neighborhood; The other indicates the demographic features in the neighborhood, such as percentage of black people, percentage of male, and percentage of people have a college degree. </a:t>
            </a:r>
          </a:p>
        </p:txBody>
      </p:sp>
      <p:sp>
        <p:nvSpPr>
          <p:cNvPr id="16" name="Text Placeholder 15"/>
          <p:cNvSpPr>
            <a:spLocks noGrp="1"/>
          </p:cNvSpPr>
          <p:nvPr>
            <p:ph type="body" sz="quarter" idx="150"/>
          </p:nvPr>
        </p:nvSpPr>
        <p:spPr/>
        <p:txBody>
          <a:bodyPr/>
          <a:lstStyle/>
          <a:p>
            <a:r>
              <a:rPr lang="en-US">
                <a:solidFill>
                  <a:schemeClr val="tx1"/>
                </a:solidFill>
              </a:rPr>
              <a:t>University of Colorado Denver</a:t>
            </a:r>
          </a:p>
        </p:txBody>
      </p:sp>
      <p:sp>
        <p:nvSpPr>
          <p:cNvPr id="17" name="Text Placeholder 16"/>
          <p:cNvSpPr>
            <a:spLocks noGrp="1"/>
          </p:cNvSpPr>
          <p:nvPr>
            <p:ph type="body" sz="quarter" idx="151"/>
          </p:nvPr>
        </p:nvSpPr>
        <p:spPr/>
        <p:txBody>
          <a:bodyPr>
            <a:normAutofit fontScale="90000" lnSpcReduction="10000"/>
          </a:bodyPr>
          <a:lstStyle/>
          <a:p>
            <a:r>
              <a:rPr lang="en-US" dirty="0">
                <a:solidFill>
                  <a:schemeClr val="tx1"/>
                </a:solidFill>
              </a:rPr>
              <a:t>Hongyang Zheng, </a:t>
            </a:r>
            <a:r>
              <a:rPr lang="en-US" dirty="0" err="1">
                <a:solidFill>
                  <a:schemeClr val="tx1"/>
                </a:solidFill>
              </a:rPr>
              <a:t>Shanyu</a:t>
            </a:r>
            <a:r>
              <a:rPr lang="en-US" dirty="0">
                <a:solidFill>
                  <a:schemeClr val="tx1"/>
                </a:solidFill>
              </a:rPr>
              <a:t> Hou, </a:t>
            </a:r>
            <a:r>
              <a:rPr lang="en-US" dirty="0" err="1">
                <a:solidFill>
                  <a:schemeClr val="tx1"/>
                </a:solidFill>
              </a:rPr>
              <a:t>Menghan</a:t>
            </a:r>
            <a:r>
              <a:rPr lang="en-US" dirty="0">
                <a:solidFill>
                  <a:schemeClr val="tx1"/>
                </a:solidFill>
              </a:rPr>
              <a:t> Lin, </a:t>
            </a:r>
            <a:r>
              <a:rPr lang="en-US" dirty="0" err="1">
                <a:solidFill>
                  <a:schemeClr val="tx1"/>
                </a:solidFill>
              </a:rPr>
              <a:t>Xinman</a:t>
            </a:r>
            <a:r>
              <a:rPr lang="en-US" dirty="0">
                <a:solidFill>
                  <a:schemeClr val="tx1"/>
                </a:solidFill>
              </a:rPr>
              <a:t> Wu</a:t>
            </a:r>
          </a:p>
        </p:txBody>
      </p:sp>
      <p:sp>
        <p:nvSpPr>
          <p:cNvPr id="18" name="Text Placeholder 17"/>
          <p:cNvSpPr>
            <a:spLocks noGrp="1"/>
          </p:cNvSpPr>
          <p:nvPr>
            <p:ph type="body" sz="quarter" idx="153"/>
          </p:nvPr>
        </p:nvSpPr>
        <p:spPr/>
        <p:txBody>
          <a:bodyPr>
            <a:normAutofit fontScale="90000" lnSpcReduction="10000"/>
          </a:bodyPr>
          <a:lstStyle/>
          <a:p>
            <a:r>
              <a:rPr lang="en-US">
                <a:solidFill>
                  <a:schemeClr val="tx1"/>
                </a:solidFill>
              </a:rPr>
              <a:t> Related Factors of Marijuana Crime Rate in Denver</a:t>
            </a:r>
          </a:p>
        </p:txBody>
      </p:sp>
      <p:graphicFrame>
        <p:nvGraphicFramePr>
          <p:cNvPr id="19" name="表格 18"/>
          <p:cNvGraphicFramePr/>
          <p:nvPr/>
        </p:nvGraphicFramePr>
        <p:xfrm>
          <a:off x="11527790" y="21885275"/>
          <a:ext cx="9563735" cy="1816672"/>
        </p:xfrm>
        <a:graphic>
          <a:graphicData uri="http://schemas.openxmlformats.org/drawingml/2006/table">
            <a:tbl>
              <a:tblPr firstRow="1" bandRow="1">
                <a:tableStyleId>{5940675A-B579-460E-94D1-54222C63F5DA}</a:tableStyleId>
              </a:tblPr>
              <a:tblGrid>
                <a:gridCol w="1065530">
                  <a:extLst>
                    <a:ext uri="{9D8B030D-6E8A-4147-A177-3AD203B41FA5}">
                      <a16:colId xmlns:a16="http://schemas.microsoft.com/office/drawing/2014/main" val="20000"/>
                    </a:ext>
                  </a:extLst>
                </a:gridCol>
                <a:gridCol w="2118360">
                  <a:extLst>
                    <a:ext uri="{9D8B030D-6E8A-4147-A177-3AD203B41FA5}">
                      <a16:colId xmlns:a16="http://schemas.microsoft.com/office/drawing/2014/main" val="20001"/>
                    </a:ext>
                  </a:extLst>
                </a:gridCol>
                <a:gridCol w="2077720">
                  <a:extLst>
                    <a:ext uri="{9D8B030D-6E8A-4147-A177-3AD203B41FA5}">
                      <a16:colId xmlns:a16="http://schemas.microsoft.com/office/drawing/2014/main" val="20002"/>
                    </a:ext>
                  </a:extLst>
                </a:gridCol>
                <a:gridCol w="1983105">
                  <a:extLst>
                    <a:ext uri="{9D8B030D-6E8A-4147-A177-3AD203B41FA5}">
                      <a16:colId xmlns:a16="http://schemas.microsoft.com/office/drawing/2014/main" val="20003"/>
                    </a:ext>
                  </a:extLst>
                </a:gridCol>
                <a:gridCol w="2319020">
                  <a:extLst>
                    <a:ext uri="{9D8B030D-6E8A-4147-A177-3AD203B41FA5}">
                      <a16:colId xmlns:a16="http://schemas.microsoft.com/office/drawing/2014/main" val="20004"/>
                    </a:ext>
                  </a:extLst>
                </a:gridCol>
              </a:tblGrid>
              <a:tr h="930910">
                <a:tc>
                  <a:txBody>
                    <a:bodyPr/>
                    <a:lstStyle/>
                    <a:p>
                      <a:pPr indent="0" algn="ctr">
                        <a:lnSpc>
                          <a:spcPct val="130000"/>
                        </a:lnSpc>
                        <a:buNone/>
                      </a:pPr>
                      <a:r>
                        <a:rPr lang="en-US" altLang="zh-CN" sz="2350" b="0">
                          <a:latin typeface="Times New Roman Uni" panose="02020603050405020304" charset="-122"/>
                          <a:ea typeface="Times New Roman Uni" panose="02020603050405020304" charset="-122"/>
                          <a:cs typeface="SimSun" panose="02010600030101010101" pitchFamily="2" charset="-122"/>
                        </a:rPr>
                        <a:t>F-test</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30000"/>
                        </a:lnSpc>
                        <a:buNone/>
                      </a:pPr>
                      <a:r>
                        <a:rPr lang="en-US" altLang="zh-CN" sz="2350" b="0">
                          <a:latin typeface="Times New Roman Uni" panose="02020603050405020304" charset="-122"/>
                          <a:ea typeface="Times New Roman Uni" panose="02020603050405020304" charset="-122"/>
                          <a:cs typeface="SimSun" panose="02010600030101010101" pitchFamily="2" charset="-122"/>
                        </a:rPr>
                        <a:t>(lmodn2,</a:t>
                      </a:r>
                    </a:p>
                    <a:p>
                      <a:pPr indent="0" algn="ctr">
                        <a:lnSpc>
                          <a:spcPct val="130000"/>
                        </a:lnSpc>
                        <a:buNone/>
                      </a:pPr>
                      <a:r>
                        <a:rPr lang="en-US" altLang="zh-CN" sz="2350" b="0">
                          <a:latin typeface="Times New Roman Uni" panose="02020603050405020304" charset="-122"/>
                          <a:ea typeface="Times New Roman Uni" panose="02020603050405020304" charset="-122"/>
                          <a:cs typeface="SimSun" panose="02010600030101010101" pitchFamily="2" charset="-122"/>
                        </a:rPr>
                        <a:t>lmodn7)</a:t>
                      </a:r>
                    </a:p>
                  </a:txBody>
                  <a:tcPr marL="6858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30000"/>
                        </a:lnSpc>
                        <a:buNone/>
                      </a:pPr>
                      <a:r>
                        <a:rPr lang="en-US" altLang="zh-CN" sz="2350" b="0">
                          <a:latin typeface="Times New Roman Uni" panose="02020603050405020304" charset="-122"/>
                          <a:ea typeface="Times New Roman Uni" panose="02020603050405020304" charset="-122"/>
                          <a:cs typeface="SimSun" panose="02010600030101010101" pitchFamily="2" charset="-122"/>
                        </a:rPr>
                        <a:t>(lmodn2,</a:t>
                      </a:r>
                    </a:p>
                    <a:p>
                      <a:pPr indent="0" algn="ctr">
                        <a:lnSpc>
                          <a:spcPct val="130000"/>
                        </a:lnSpc>
                        <a:buNone/>
                      </a:pPr>
                      <a:r>
                        <a:rPr lang="en-US" altLang="zh-CN" sz="2350" b="0">
                          <a:latin typeface="Times New Roman Uni" panose="02020603050405020304" charset="-122"/>
                          <a:ea typeface="Times New Roman Uni" panose="02020603050405020304" charset="-122"/>
                          <a:cs typeface="SimSun" panose="02010600030101010101" pitchFamily="2" charset="-122"/>
                        </a:rPr>
                        <a:t>lmodn8)</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30000"/>
                        </a:lnSpc>
                        <a:buNone/>
                      </a:pPr>
                      <a:r>
                        <a:rPr lang="en-US" altLang="zh-CN" sz="2350" b="0">
                          <a:latin typeface="Times New Roman Uni" panose="02020603050405020304" charset="-122"/>
                          <a:ea typeface="Times New Roman Uni" panose="02020603050405020304" charset="-122"/>
                          <a:cs typeface="SimSun" panose="02010600030101010101" pitchFamily="2" charset="-122"/>
                        </a:rPr>
                        <a:t>(lmodn2,</a:t>
                      </a:r>
                    </a:p>
                    <a:p>
                      <a:pPr indent="0" algn="ctr">
                        <a:lnSpc>
                          <a:spcPct val="130000"/>
                        </a:lnSpc>
                        <a:buNone/>
                      </a:pPr>
                      <a:r>
                        <a:rPr lang="en-US" altLang="zh-CN" sz="2350" b="0">
                          <a:latin typeface="Times New Roman Uni" panose="02020603050405020304" charset="-122"/>
                          <a:ea typeface="Times New Roman Uni" panose="02020603050405020304" charset="-122"/>
                          <a:cs typeface="SimSun" panose="02010600030101010101" pitchFamily="2" charset="-122"/>
                        </a:rPr>
                        <a:t>lmodn17)</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30000"/>
                        </a:lnSpc>
                        <a:buNone/>
                      </a:pPr>
                      <a:r>
                        <a:rPr lang="en-US" altLang="zh-CN" sz="2350" b="0">
                          <a:latin typeface="Times New Roman Uni" panose="02020603050405020304" charset="-122"/>
                          <a:ea typeface="Times New Roman Uni" panose="02020603050405020304" charset="-122"/>
                          <a:cs typeface="SimSun" panose="02010600030101010101" pitchFamily="2" charset="-122"/>
                        </a:rPr>
                        <a:t>(lmodn7,</a:t>
                      </a:r>
                    </a:p>
                    <a:p>
                      <a:pPr indent="0" algn="ctr">
                        <a:lnSpc>
                          <a:spcPct val="130000"/>
                        </a:lnSpc>
                        <a:buNone/>
                      </a:pPr>
                      <a:r>
                        <a:rPr lang="en-US" altLang="zh-CN" sz="2350" b="0">
                          <a:latin typeface="Times New Roman Uni" panose="02020603050405020304" charset="-122"/>
                          <a:ea typeface="Times New Roman Uni" panose="02020603050405020304" charset="-122"/>
                          <a:cs typeface="SimSun" panose="02010600030101010101" pitchFamily="2" charset="-122"/>
                        </a:rPr>
                        <a:t>lmodn8)</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520">
                <a:tc>
                  <a:txBody>
                    <a:bodyPr/>
                    <a:lstStyle/>
                    <a:p>
                      <a:pPr indent="0" algn="ctr">
                        <a:lnSpc>
                          <a:spcPct val="130000"/>
                        </a:lnSpc>
                        <a:buNone/>
                      </a:pPr>
                      <a:r>
                        <a:rPr lang="en-US" altLang="zh-CN" sz="2350" b="0">
                          <a:latin typeface="Times New Roman Uni" panose="02020603050405020304" charset="-122"/>
                          <a:ea typeface="Times New Roman Uni" panose="02020603050405020304" charset="-122"/>
                          <a:cs typeface="SimSun" panose="02010600030101010101" pitchFamily="2" charset="-122"/>
                        </a:rPr>
                        <a:t>p-value</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30000"/>
                        </a:lnSpc>
                        <a:buNone/>
                      </a:pPr>
                      <a:r>
                        <a:rPr lang="en-US" altLang="zh-CN" sz="2350" b="0">
                          <a:latin typeface="Times New Roman Uni" panose="02020603050405020304" charset="-122"/>
                          <a:ea typeface="Times New Roman Uni" panose="02020603050405020304" charset="-122"/>
                          <a:cs typeface="SimSun" panose="02010600030101010101" pitchFamily="2" charset="-122"/>
                        </a:rPr>
                        <a:t>0.02714</a:t>
                      </a:r>
                    </a:p>
                  </a:txBody>
                  <a:tcPr marL="6858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30000"/>
                        </a:lnSpc>
                        <a:buNone/>
                      </a:pPr>
                      <a:r>
                        <a:rPr lang="en-US" altLang="zh-CN" sz="2350" b="0">
                          <a:latin typeface="Times New Roman Uni" panose="02020603050405020304" charset="-122"/>
                          <a:ea typeface="Times New Roman Uni" panose="02020603050405020304" charset="-122"/>
                          <a:cs typeface="SimSun" panose="02010600030101010101" pitchFamily="2" charset="-122"/>
                        </a:rPr>
                        <a:t>0.03294</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30000"/>
                        </a:lnSpc>
                        <a:buNone/>
                      </a:pPr>
                      <a:r>
                        <a:rPr lang="en-US" altLang="zh-CN" sz="2350" b="0">
                          <a:latin typeface="Times New Roman Uni" panose="02020603050405020304" charset="-122"/>
                          <a:ea typeface="Times New Roman Uni" panose="02020603050405020304" charset="-122"/>
                          <a:cs typeface="SimSun" panose="02010600030101010101" pitchFamily="2" charset="-122"/>
                        </a:rPr>
                        <a:t>0.2849</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30000"/>
                        </a:lnSpc>
                        <a:buNone/>
                      </a:pPr>
                      <a:r>
                        <a:rPr lang="en-US" altLang="zh-CN" sz="2350" b="0">
                          <a:latin typeface="Times New Roman Uni" panose="02020603050405020304" charset="-122"/>
                          <a:ea typeface="Times New Roman Uni" panose="02020603050405020304" charset="-122"/>
                          <a:cs typeface="SimSun" panose="02010600030101010101" pitchFamily="2" charset="-122"/>
                        </a:rPr>
                        <a:t>0.2849</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 name="Text Placeholder 3"/>
          <p:cNvSpPr>
            <a:spLocks noGrp="1"/>
          </p:cNvSpPr>
          <p:nvPr/>
        </p:nvSpPr>
        <p:spPr>
          <a:xfrm>
            <a:off x="539420" y="15121348"/>
            <a:ext cx="10050462" cy="716915"/>
          </a:xfrm>
          <a:prstGeom prst="rect">
            <a:avLst/>
          </a:prstGeom>
          <a:noFill/>
        </p:spPr>
        <p:txBody>
          <a:bodyPr wrap="square" lIns="91436" tIns="91436" rIns="91436" bIns="91436" anchor="ctr" anchorCtr="0">
            <a:spAutoFit/>
          </a:bodyPr>
          <a:lstStyle>
            <a:lvl1pPr marL="0" indent="0" algn="ctr" defTabSz="4127500" rtl="0" eaLnBrk="1" latinLnBrk="0" hangingPunct="1">
              <a:spcBef>
                <a:spcPts val="90"/>
              </a:spcBef>
              <a:buFont typeface="Arial" panose="020B0604020202020204" pitchFamily="34" charset="0"/>
              <a:buNone/>
              <a:defRPr sz="3480" b="1" u="sng" kern="1200" baseline="0">
                <a:solidFill>
                  <a:schemeClr val="accent5">
                    <a:lumMod val="50000"/>
                  </a:schemeClr>
                </a:solidFill>
                <a:latin typeface="+mn-lt"/>
                <a:ea typeface="+mn-ea"/>
                <a:cs typeface="+mn-cs"/>
              </a:defRPr>
            </a:lvl1pPr>
            <a:lvl2pPr marL="3354070" indent="-1289685" algn="l" defTabSz="4127500" rtl="0" eaLnBrk="1" latinLnBrk="0" hangingPunct="1">
              <a:spcBef>
                <a:spcPts val="90"/>
              </a:spcBef>
              <a:buFont typeface="Arial" panose="020B0604020202020204" pitchFamily="34" charset="0"/>
              <a:buChar char="–"/>
              <a:defRPr sz="12695" kern="1200">
                <a:solidFill>
                  <a:schemeClr val="tx1"/>
                </a:solidFill>
                <a:latin typeface="+mn-lt"/>
                <a:ea typeface="+mn-ea"/>
                <a:cs typeface="+mn-cs"/>
              </a:defRPr>
            </a:lvl2pPr>
            <a:lvl3pPr marL="5160010" indent="-1031875" algn="l" defTabSz="4127500" rtl="0" eaLnBrk="1" latinLnBrk="0" hangingPunct="1">
              <a:spcBef>
                <a:spcPts val="90"/>
              </a:spcBef>
              <a:buFont typeface="Arial" panose="020B0604020202020204" pitchFamily="34" charset="0"/>
              <a:buChar char="•"/>
              <a:defRPr sz="10910" kern="1200">
                <a:solidFill>
                  <a:schemeClr val="tx1"/>
                </a:solidFill>
                <a:latin typeface="+mn-lt"/>
                <a:ea typeface="+mn-ea"/>
                <a:cs typeface="+mn-cs"/>
              </a:defRPr>
            </a:lvl3pPr>
            <a:lvl4pPr marL="722312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4pPr>
            <a:lvl5pPr marL="9287510"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5pPr>
            <a:lvl6pPr marL="11351260"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6pPr>
            <a:lvl7pPr marL="1341564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7pPr>
            <a:lvl8pPr marL="1547939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8pPr>
            <a:lvl9pPr marL="1754314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9pPr>
          </a:lstStyle>
          <a:p>
            <a:r>
              <a:rPr lang="en-US"/>
              <a:t>Method</a:t>
            </a:r>
          </a:p>
        </p:txBody>
      </p:sp>
      <p:sp>
        <p:nvSpPr>
          <p:cNvPr id="21" name="文本框 20"/>
          <p:cNvSpPr txBox="1"/>
          <p:nvPr/>
        </p:nvSpPr>
        <p:spPr>
          <a:xfrm>
            <a:off x="539115" y="15940405"/>
            <a:ext cx="9877425" cy="475615"/>
          </a:xfrm>
          <a:prstGeom prst="rect">
            <a:avLst/>
          </a:prstGeom>
          <a:noFill/>
        </p:spPr>
        <p:txBody>
          <a:bodyPr wrap="square" rtlCol="0">
            <a:spAutoFit/>
          </a:bodyPr>
          <a:lstStyle/>
          <a:p>
            <a:pPr algn="ctr"/>
            <a:r>
              <a:rPr lang="en-US" altLang="zh-CN" sz="2500" b="1" dirty="0">
                <a:latin typeface="Times New Roman" panose="02020603050405020304" pitchFamily="18" charset="0"/>
                <a:cs typeface="Times New Roman" panose="02020603050405020304" pitchFamily="18" charset="0"/>
              </a:rPr>
              <a:t>Summarize data</a:t>
            </a:r>
          </a:p>
        </p:txBody>
      </p:sp>
      <p:pic>
        <p:nvPicPr>
          <p:cNvPr id="22" name="Picture 1"/>
          <p:cNvPicPr>
            <a:picLocks noChangeAspect="1"/>
          </p:cNvPicPr>
          <p:nvPr/>
        </p:nvPicPr>
        <p:blipFill>
          <a:blip r:embed="rId3"/>
          <a:stretch>
            <a:fillRect/>
          </a:stretch>
        </p:blipFill>
        <p:spPr>
          <a:xfrm>
            <a:off x="539115" y="16551275"/>
            <a:ext cx="5235575" cy="4867910"/>
          </a:xfrm>
          <a:prstGeom prst="rect">
            <a:avLst/>
          </a:prstGeom>
        </p:spPr>
      </p:pic>
      <p:sp>
        <p:nvSpPr>
          <p:cNvPr id="23" name="文本框 22"/>
          <p:cNvSpPr txBox="1"/>
          <p:nvPr/>
        </p:nvSpPr>
        <p:spPr>
          <a:xfrm>
            <a:off x="5561330" y="18216245"/>
            <a:ext cx="4795520" cy="1537970"/>
          </a:xfrm>
          <a:prstGeom prst="rect">
            <a:avLst/>
          </a:prstGeom>
          <a:noFill/>
        </p:spPr>
        <p:txBody>
          <a:bodyPr wrap="square" rtlCol="0">
            <a:spAutoFit/>
          </a:bodyPr>
          <a:lstStyle/>
          <a:p>
            <a:r>
              <a:rPr lang="en-US" altLang="zh-CN" sz="2350" dirty="0">
                <a:latin typeface="Times New Roman" panose="02020603050405020304" pitchFamily="18" charset="0"/>
                <a:cs typeface="Times New Roman" panose="02020603050405020304" pitchFamily="18" charset="0"/>
              </a:rPr>
              <a:t>We transform crime_rate in logarithm since the plot (log(m_crime_rate) vs crime_rate) indicates there is a logarithm relationship between them.</a:t>
            </a:r>
          </a:p>
        </p:txBody>
      </p:sp>
      <p:sp>
        <p:nvSpPr>
          <p:cNvPr id="25" name="文本框 24"/>
          <p:cNvSpPr txBox="1"/>
          <p:nvPr/>
        </p:nvSpPr>
        <p:spPr>
          <a:xfrm>
            <a:off x="593090" y="21797645"/>
            <a:ext cx="9763760" cy="8455025"/>
          </a:xfrm>
          <a:prstGeom prst="rect">
            <a:avLst/>
          </a:prstGeom>
          <a:noFill/>
        </p:spPr>
        <p:txBody>
          <a:bodyPr wrap="square" rtlCol="0">
            <a:spAutoFit/>
          </a:bodyPr>
          <a:lstStyle/>
          <a:p>
            <a:pPr algn="ctr">
              <a:lnSpc>
                <a:spcPct val="100000"/>
              </a:lnSpc>
            </a:pPr>
            <a:r>
              <a:rPr lang="en-US" altLang="zh-CN" sz="2500" b="1" dirty="0">
                <a:latin typeface="Times New Roman" panose="02020603050405020304" pitchFamily="18" charset="0"/>
                <a:cs typeface="Times New Roman" panose="02020603050405020304" pitchFamily="18" charset="0"/>
              </a:rPr>
              <a:t>Collinearity</a:t>
            </a:r>
          </a:p>
          <a:p>
            <a:pPr algn="ctr">
              <a:lnSpc>
                <a:spcPct val="100000"/>
              </a:lnSpc>
            </a:pPr>
            <a:endParaRPr lang="en-US" altLang="zh-CN" sz="2500" b="1" dirty="0">
              <a:latin typeface="Times New Roman" panose="02020603050405020304" pitchFamily="18" charset="0"/>
              <a:cs typeface="Times New Roman" panose="02020603050405020304" pitchFamily="18" charset="0"/>
            </a:endParaRPr>
          </a:p>
          <a:p>
            <a:pPr algn="just"/>
            <a:r>
              <a:rPr lang="en-US" altLang="zh-CN" sz="2350" dirty="0">
                <a:latin typeface="Times New Roman" panose="02020603050405020304" pitchFamily="18" charset="0"/>
                <a:cs typeface="Times New Roman" panose="02020603050405020304" pitchFamily="18" charset="0"/>
              </a:rPr>
              <a:t>The combined data contains 26 variables in total. Since the neighborhood name cannot be evaluated as numerical or categorical predictor, we removed it at first. After checking the pairwise correlations, we found that PCT_female and PCT_male, PCT_non_fam and PCT_married have perfect collinearity. Thereafter, we amputated PCT_female and PCT_married as needed. </a:t>
            </a:r>
          </a:p>
          <a:p>
            <a:pPr algn="just"/>
            <a:endParaRPr lang="en-US" altLang="zh-CN" sz="2350" dirty="0">
              <a:latin typeface="Times New Roman" panose="02020603050405020304" pitchFamily="18" charset="0"/>
              <a:cs typeface="Times New Roman" panose="02020603050405020304" pitchFamily="18" charset="0"/>
            </a:endParaRPr>
          </a:p>
          <a:p>
            <a:pPr algn="just"/>
            <a:r>
              <a:rPr lang="en-US" altLang="zh-CN" sz="2350" dirty="0">
                <a:latin typeface="Times New Roman" panose="02020603050405020304" pitchFamily="18" charset="0"/>
                <a:cs typeface="Times New Roman" panose="02020603050405020304" pitchFamily="18" charset="0"/>
              </a:rPr>
              <a:t>Example of soling collinearity problem: We rebuilt a linear model with the former response and the rest of predictors. When computing the variance inflation(VIF) for the new model, we found several large VIFs, where the VIF of PCT_hispanic is the largest. In the meantime, the PCT_hispanic also has large correlations with other predictors, such as PCT_White, PCT_LeCollege, and PCT_other fam. When checking the variance decomposition proprotions, PCT_hispanic, PCT_white, and PCT_black have very large variance decomposition proportions for the second largest index. Thus PCT_hispanic is amputated. Repeating the process of building new model, we found that the problems of VIF are significantly improved.</a:t>
            </a:r>
          </a:p>
          <a:p>
            <a:endParaRPr lang="en-US" altLang="zh-CN" sz="2350" dirty="0">
              <a:latin typeface="Times New Roman" panose="02020603050405020304" pitchFamily="18" charset="0"/>
              <a:cs typeface="Times New Roman" panose="02020603050405020304" pitchFamily="18" charset="0"/>
            </a:endParaRPr>
          </a:p>
          <a:p>
            <a:r>
              <a:rPr lang="en-US" altLang="zh-CN" sz="2350" dirty="0">
                <a:latin typeface="Times New Roman" panose="02020603050405020304" pitchFamily="18" charset="0"/>
                <a:cs typeface="Times New Roman" panose="02020603050405020304" pitchFamily="18" charset="0"/>
              </a:rPr>
              <a:t>The VIF of the new dataset and the variance decomposition proportions suggest that there is still possible collinearity problem among PCT_age65Plus, PCT_LeCollege and PCT_white. Then, we amputated PCT_white, PCT_age65plus and PCT_LeCollege.</a:t>
            </a:r>
          </a:p>
        </p:txBody>
      </p:sp>
      <p:sp>
        <p:nvSpPr>
          <p:cNvPr id="26" name="文本框 25"/>
          <p:cNvSpPr txBox="1"/>
          <p:nvPr/>
        </p:nvSpPr>
        <p:spPr>
          <a:xfrm>
            <a:off x="11364595" y="7282180"/>
            <a:ext cx="9890125" cy="8062595"/>
          </a:xfrm>
          <a:prstGeom prst="rect">
            <a:avLst/>
          </a:prstGeom>
          <a:noFill/>
          <a:ln>
            <a:noFill/>
          </a:ln>
        </p:spPr>
        <p:txBody>
          <a:bodyPr wrap="square" rtlCol="0">
            <a:spAutoFit/>
          </a:bodyPr>
          <a:lstStyle/>
          <a:p>
            <a:pPr algn="ctr">
              <a:lnSpc>
                <a:spcPct val="150000"/>
              </a:lnSpc>
            </a:pPr>
            <a:r>
              <a:rPr lang="en-US" altLang="zh-CN" sz="3000" b="1" dirty="0">
                <a:latin typeface="Times New Roman" panose="02020603050405020304" pitchFamily="18" charset="0"/>
                <a:cs typeface="Times New Roman" panose="02020603050405020304" pitchFamily="18" charset="0"/>
              </a:rPr>
              <a:t>Model Selection</a:t>
            </a:r>
          </a:p>
          <a:p>
            <a:r>
              <a:rPr lang="en-US" altLang="zh-CN" sz="2350" dirty="0">
                <a:latin typeface="Times New Roman" panose="02020603050405020304" pitchFamily="18" charset="0"/>
                <a:cs typeface="Times New Roman" panose="02020603050405020304" pitchFamily="18" charset="0"/>
              </a:rPr>
              <a:t>After excluding collinearity, we used the remaining 19 variables to do model selection. Regressing marijuana_crime_rate on the rest of variables, we found that the model (model1) containing pct_male, pct_native_American, pct_Asian, pct_graduate, pct_renter, crime_rate and an intercept is a preferable model, according to the graph of Akaike information criterion(AIC) and adjusted-R2. In the graph of AIC, the lowest point is ranked as number 6, indicating that including the above 5 variables is a better choice. In addition, the 5th point (number 6) in the right graph has the maximum adjusted-R2 value, suggesting that model1 has a better model fitness.</a:t>
            </a:r>
            <a:r>
              <a:rPr lang="en-US" altLang="zh-CN" sz="2500" b="1" dirty="0">
                <a:latin typeface="Times New Roman" panose="02020603050405020304" pitchFamily="18" charset="0"/>
                <a:cs typeface="Times New Roman" panose="02020603050405020304" pitchFamily="18" charset="0"/>
              </a:rPr>
              <a:t> </a:t>
            </a:r>
          </a:p>
          <a:p>
            <a:endParaRPr lang="en-US" altLang="zh-CN" sz="2500" b="1" dirty="0">
              <a:latin typeface="Times New Roman" panose="02020603050405020304" pitchFamily="18" charset="0"/>
              <a:cs typeface="Times New Roman" panose="02020603050405020304" pitchFamily="18" charset="0"/>
            </a:endParaRPr>
          </a:p>
          <a:p>
            <a:r>
              <a:rPr lang="en-US" altLang="zh-CN" sz="2350" dirty="0">
                <a:latin typeface="Times New Roman" panose="02020603050405020304" pitchFamily="18" charset="0"/>
                <a:cs typeface="Times New Roman" panose="02020603050405020304" pitchFamily="18" charset="0"/>
              </a:rPr>
              <a:t>Since the error of model1 is not a normal distribution, we tried to transform our response. Instead of using marijuana_crime _rate, we used log(marijuana_crime_rate) as our new response. we repeated step one--data exploration and found that logm and crime_rate has a clear log relationship. Having transferred crime_rate to log(crime_rate) in model2, all assumptions are satisfied. We noticed that there is a considerable improvement in structure of crime_rate after this change. By comparing component plus residual (cr) plots drawn before transformation(left) and after transformation(right), it is clear that the green line is much closer to the red line for the right graph, indicating that the structure problem has been fixed.  </a:t>
            </a:r>
          </a:p>
        </p:txBody>
      </p:sp>
      <p:pic>
        <p:nvPicPr>
          <p:cNvPr id="100" name="图片 99"/>
          <p:cNvPicPr/>
          <p:nvPr/>
        </p:nvPicPr>
        <p:blipFill>
          <a:blip r:embed="rId4"/>
          <a:stretch>
            <a:fillRect/>
          </a:stretch>
        </p:blipFill>
        <p:spPr>
          <a:xfrm>
            <a:off x="12140565" y="15344775"/>
            <a:ext cx="3305810" cy="3094355"/>
          </a:xfrm>
          <a:prstGeom prst="rect">
            <a:avLst/>
          </a:prstGeom>
          <a:noFill/>
          <a:ln w="9525">
            <a:noFill/>
          </a:ln>
        </p:spPr>
      </p:pic>
      <p:pic>
        <p:nvPicPr>
          <p:cNvPr id="101" name="图片 100"/>
          <p:cNvPicPr/>
          <p:nvPr/>
        </p:nvPicPr>
        <p:blipFill>
          <a:blip r:embed="rId5"/>
          <a:stretch>
            <a:fillRect/>
          </a:stretch>
        </p:blipFill>
        <p:spPr>
          <a:xfrm>
            <a:off x="16609695" y="15630525"/>
            <a:ext cx="3616325" cy="2522855"/>
          </a:xfrm>
          <a:prstGeom prst="rect">
            <a:avLst/>
          </a:prstGeom>
          <a:noFill/>
          <a:ln w="9525">
            <a:noFill/>
          </a:ln>
        </p:spPr>
      </p:pic>
      <p:sp>
        <p:nvSpPr>
          <p:cNvPr id="102" name="文本框 101"/>
          <p:cNvSpPr txBox="1"/>
          <p:nvPr/>
        </p:nvSpPr>
        <p:spPr>
          <a:xfrm>
            <a:off x="12464414" y="20721638"/>
            <a:ext cx="5080000" cy="275590"/>
          </a:xfrm>
          <a:prstGeom prst="rect">
            <a:avLst/>
          </a:prstGeom>
          <a:noFill/>
          <a:ln w="9525">
            <a:noFill/>
          </a:ln>
        </p:spPr>
        <p:txBody>
          <a:bodyPr>
            <a:spAutoFit/>
          </a:bodyPr>
          <a:lstStyle/>
          <a:p>
            <a:pPr indent="0"/>
            <a:r>
              <a:rPr lang="en-US" altLang="zh-CN" sz="1200" b="1" i="1">
                <a:highlight>
                  <a:srgbClr val="FFFF00"/>
                </a:highlight>
                <a:latin typeface="Times New Roman" panose="02020603050405020304" pitchFamily="18" charset="0"/>
                <a:cs typeface="Times New Roman" panose="02020603050405020304" pitchFamily="18" charset="0"/>
              </a:rPr>
              <a:t> </a:t>
            </a:r>
            <a:endParaRPr lang="zh-CN" altLang="en-US"/>
          </a:p>
        </p:txBody>
      </p:sp>
      <p:sp>
        <p:nvSpPr>
          <p:cNvPr id="27" name="文本框 26"/>
          <p:cNvSpPr txBox="1"/>
          <p:nvPr/>
        </p:nvSpPr>
        <p:spPr>
          <a:xfrm>
            <a:off x="11489690" y="18216245"/>
            <a:ext cx="9921240" cy="2622550"/>
          </a:xfrm>
          <a:prstGeom prst="rect">
            <a:avLst/>
          </a:prstGeom>
          <a:noFill/>
        </p:spPr>
        <p:txBody>
          <a:bodyPr wrap="square" rtlCol="0">
            <a:spAutoFit/>
          </a:bodyPr>
          <a:lstStyle/>
          <a:p>
            <a:r>
              <a:rPr lang="zh-CN" altLang="en-US" sz="2350" dirty="0">
                <a:latin typeface="Times New Roman" panose="02020603050405020304" pitchFamily="18" charset="0"/>
                <a:cs typeface="Times New Roman" panose="02020603050405020304" pitchFamily="18" charset="0"/>
              </a:rPr>
              <a:t>In the next step, we replaced crime_rate with log(crime_rate) and ran the model selection using the updated 19 variables. The best model suggested by AIC, Bayesain information Criterion(BIC), Mallows’s Cp statistic (CP) and adjusted-R2 plot is slightly different: model containing 7, 2, 17, and 8 variables is preferable respectively according to each graph and all of them pass the gvlma test. Since the general assumptions are satisfied, we firstly did F-test for these models in order to exclude unpreferable models. </a:t>
            </a:r>
          </a:p>
        </p:txBody>
      </p:sp>
      <p:pic>
        <p:nvPicPr>
          <p:cNvPr id="28" name="图片 2"/>
          <p:cNvPicPr>
            <a:picLocks noChangeAspect="1"/>
          </p:cNvPicPr>
          <p:nvPr/>
        </p:nvPicPr>
        <p:blipFill>
          <a:blip r:embed="rId6"/>
          <a:stretch>
            <a:fillRect/>
          </a:stretch>
        </p:blipFill>
        <p:spPr>
          <a:xfrm>
            <a:off x="22318980" y="12684125"/>
            <a:ext cx="4837430" cy="3242945"/>
          </a:xfrm>
          <a:prstGeom prst="rect">
            <a:avLst/>
          </a:prstGeom>
          <a:noFill/>
          <a:ln w="9525">
            <a:noFill/>
          </a:ln>
        </p:spPr>
      </p:pic>
      <p:pic>
        <p:nvPicPr>
          <p:cNvPr id="29" name="图片 18"/>
          <p:cNvPicPr>
            <a:picLocks noChangeAspect="1"/>
          </p:cNvPicPr>
          <p:nvPr/>
        </p:nvPicPr>
        <p:blipFill>
          <a:blip r:embed="rId7"/>
          <a:stretch>
            <a:fillRect/>
          </a:stretch>
        </p:blipFill>
        <p:spPr>
          <a:xfrm>
            <a:off x="26884630" y="12684125"/>
            <a:ext cx="5217795" cy="3317240"/>
          </a:xfrm>
          <a:prstGeom prst="rect">
            <a:avLst/>
          </a:prstGeom>
          <a:noFill/>
          <a:ln w="9525">
            <a:noFill/>
          </a:ln>
        </p:spPr>
      </p:pic>
      <p:sp>
        <p:nvSpPr>
          <p:cNvPr id="30" name="文本框 29"/>
          <p:cNvSpPr txBox="1"/>
          <p:nvPr/>
        </p:nvSpPr>
        <p:spPr>
          <a:xfrm>
            <a:off x="22318980" y="15940405"/>
            <a:ext cx="9842500" cy="3384550"/>
          </a:xfrm>
          <a:prstGeom prst="rect">
            <a:avLst/>
          </a:prstGeom>
          <a:noFill/>
        </p:spPr>
        <p:txBody>
          <a:bodyPr wrap="square" rtlCol="0">
            <a:spAutoFit/>
          </a:bodyPr>
          <a:lstStyle/>
          <a:p>
            <a:r>
              <a:rPr lang="zh-CN" altLang="en-US" sz="2350" dirty="0">
                <a:latin typeface="Times New Roman" panose="02020603050405020304" pitchFamily="18" charset="0"/>
                <a:cs typeface="Times New Roman" panose="02020603050405020304" pitchFamily="18" charset="0"/>
              </a:rPr>
              <a:t>In the next step, we used cr plot as a tool to verify that there is no nonlinear relationship between each variable included in model3 and response, as cr plot can show the impact of a regressor on the fitted values. The cr plots for 3rd diagnostics in the appendix clearly show that the scatter plots for the five regressors are all linear. Especially, the green line and the red line are very close, indicating that it is not necessary to do further transformation. In a nutshell, the structure assumptions hold for model3 and the structure of each regressor in model3 is also proper.</a:t>
            </a:r>
          </a:p>
          <a:p>
            <a:endParaRPr lang="en-US" altLang="zh-CN" sz="2600" b="1" dirty="0">
              <a:latin typeface="Times New Roman" panose="02020603050405020304" pitchFamily="18" charset="0"/>
              <a:cs typeface="Times New Roman" panose="02020603050405020304" pitchFamily="18" charset="0"/>
            </a:endParaRPr>
          </a:p>
        </p:txBody>
      </p:sp>
      <p:pic>
        <p:nvPicPr>
          <p:cNvPr id="31" name="Picture 4"/>
          <p:cNvPicPr>
            <a:picLocks noChangeAspect="1"/>
          </p:cNvPicPr>
          <p:nvPr/>
        </p:nvPicPr>
        <p:blipFill>
          <a:blip r:embed="rId8"/>
          <a:stretch>
            <a:fillRect/>
          </a:stretch>
        </p:blipFill>
        <p:spPr>
          <a:xfrm>
            <a:off x="22389465" y="22670770"/>
            <a:ext cx="6015355" cy="2870200"/>
          </a:xfrm>
          <a:prstGeom prst="rect">
            <a:avLst/>
          </a:prstGeom>
        </p:spPr>
      </p:pic>
      <p:sp>
        <p:nvSpPr>
          <p:cNvPr id="32" name="文本框 31"/>
          <p:cNvSpPr txBox="1"/>
          <p:nvPr/>
        </p:nvSpPr>
        <p:spPr>
          <a:xfrm>
            <a:off x="22207855" y="25660985"/>
            <a:ext cx="5397500" cy="1891665"/>
          </a:xfrm>
          <a:prstGeom prst="rect">
            <a:avLst/>
          </a:prstGeom>
          <a:noFill/>
        </p:spPr>
        <p:txBody>
          <a:bodyPr wrap="square" rtlCol="0">
            <a:spAutoFit/>
          </a:bodyPr>
          <a:lstStyle/>
          <a:p>
            <a:r>
              <a:rPr lang="zh-CN" altLang="en-US" sz="1300" dirty="0">
                <a:latin typeface="Courier New" panose="02070309020205020404" charset="0"/>
                <a:cs typeface="Times New Roman" panose="02020603050405020304" pitchFamily="18" charset="0"/>
              </a:rPr>
              <a:t>#DIA</a:t>
            </a:r>
          </a:p>
          <a:p>
            <a:r>
              <a:rPr lang="zh-CN" altLang="en-US" sz="1300" dirty="0">
                <a:latin typeface="Courier New" panose="02070309020205020404" charset="0"/>
                <a:cs typeface="Times New Roman" panose="02020603050405020304" pitchFamily="18" charset="0"/>
              </a:rPr>
              <a:t>                 Est. 1    SE 1  Est. 2    SE 2</a:t>
            </a:r>
          </a:p>
          <a:p>
            <a:r>
              <a:rPr lang="zh-CN" altLang="en-US" sz="1300" dirty="0">
                <a:latin typeface="Courier New" panose="02070309020205020404" charset="0"/>
                <a:cs typeface="Times New Roman" panose="02020603050405020304" pitchFamily="18" charset="0"/>
              </a:rPr>
              <a:t>(Intercept)     -7.0113  1.2470 -7.7098  1.3074</a:t>
            </a:r>
          </a:p>
          <a:p>
            <a:r>
              <a:rPr lang="zh-CN" altLang="en-US" sz="1300" dirty="0">
                <a:latin typeface="Courier New" panose="02070309020205020404" charset="0"/>
                <a:cs typeface="Times New Roman" panose="02020603050405020304" pitchFamily="18" charset="0"/>
              </a:rPr>
              <a:t>PCT_WHITE        0.0204  0.0105  0.0277  0.0109</a:t>
            </a:r>
          </a:p>
          <a:p>
            <a:r>
              <a:rPr lang="zh-CN" altLang="en-US" sz="1300" dirty="0">
                <a:latin typeface="Courier New" panose="02070309020205020404" charset="0"/>
                <a:cs typeface="Times New Roman" panose="02020603050405020304" pitchFamily="18" charset="0"/>
              </a:rPr>
              <a:t>PCT_ASIAN       -0.0844  0.0316 -0.0863  0.0336</a:t>
            </a:r>
          </a:p>
          <a:p>
            <a:r>
              <a:rPr lang="zh-CN" altLang="en-US" sz="1300" dirty="0">
                <a:latin typeface="Courier New" panose="02070309020205020404" charset="0"/>
                <a:cs typeface="Times New Roman" panose="02020603050405020304" pitchFamily="18" charset="0"/>
              </a:rPr>
              <a:t>PCT_Otherfamily  0.0419  0.0153  0.0419  0.0163</a:t>
            </a:r>
          </a:p>
          <a:p>
            <a:r>
              <a:rPr lang="zh-CN" altLang="en-US" sz="1300" dirty="0">
                <a:latin typeface="Courier New" panose="02070309020205020404" charset="0"/>
                <a:cs typeface="Times New Roman" panose="02020603050405020304" pitchFamily="18" charset="0"/>
              </a:rPr>
              <a:t>median          -0.0285  0.0104 -0.0318  0.0110</a:t>
            </a:r>
          </a:p>
          <a:p>
            <a:r>
              <a:rPr lang="zh-CN" altLang="en-US" sz="1300" dirty="0">
                <a:latin typeface="Courier New" panose="02070309020205020404" charset="0"/>
                <a:cs typeface="Times New Roman" panose="02020603050405020304" pitchFamily="18" charset="0"/>
              </a:rPr>
              <a:t>PCT_FB           0.0192  0.0171  0.0349  0.0174</a:t>
            </a:r>
          </a:p>
          <a:p>
            <a:r>
              <a:rPr lang="zh-CN" altLang="en-US" sz="1300" dirty="0">
                <a:latin typeface="Courier New" panose="02070309020205020404" charset="0"/>
                <a:cs typeface="Times New Roman" panose="02020603050405020304" pitchFamily="18" charset="0"/>
              </a:rPr>
              <a:t>log2             1.0224  0.1078  1.0463  0.1145</a:t>
            </a:r>
          </a:p>
        </p:txBody>
      </p:sp>
      <p:pic>
        <p:nvPicPr>
          <p:cNvPr id="33" name="Picture 5"/>
          <p:cNvPicPr>
            <a:picLocks noChangeAspect="1"/>
          </p:cNvPicPr>
          <p:nvPr/>
        </p:nvPicPr>
        <p:blipFill>
          <a:blip r:embed="rId9"/>
          <a:stretch>
            <a:fillRect/>
          </a:stretch>
        </p:blipFill>
        <p:spPr>
          <a:xfrm>
            <a:off x="22389465" y="27604085"/>
            <a:ext cx="4830445" cy="2519045"/>
          </a:xfrm>
          <a:prstGeom prst="rect">
            <a:avLst/>
          </a:prstGeom>
        </p:spPr>
      </p:pic>
      <p:sp>
        <p:nvSpPr>
          <p:cNvPr id="34" name="文本框 33"/>
          <p:cNvSpPr txBox="1"/>
          <p:nvPr/>
        </p:nvSpPr>
        <p:spPr>
          <a:xfrm>
            <a:off x="27156410" y="28017470"/>
            <a:ext cx="5334000" cy="1691640"/>
          </a:xfrm>
          <a:prstGeom prst="rect">
            <a:avLst/>
          </a:prstGeom>
          <a:noFill/>
        </p:spPr>
        <p:txBody>
          <a:bodyPr wrap="square" rtlCol="0">
            <a:spAutoFit/>
          </a:bodyPr>
          <a:lstStyle/>
          <a:p>
            <a:r>
              <a:rPr lang="zh-CN" altLang="en-US" sz="1300" dirty="0">
                <a:latin typeface="Times New Roman" panose="02020603050405020304" pitchFamily="18" charset="0"/>
                <a:cs typeface="Times New Roman" panose="02020603050405020304" pitchFamily="18" charset="0"/>
              </a:rPr>
              <a:t>             </a:t>
            </a:r>
            <a:r>
              <a:rPr lang="zh-CN" altLang="en-US" sz="1300" dirty="0">
                <a:latin typeface="Courier New" panose="02070309020205020404" charset="0"/>
                <a:cs typeface="Times New Roman" panose="02020603050405020304" pitchFamily="18" charset="0"/>
              </a:rPr>
              <a:t>    Est. 1    SE 1  Est. 2    SE 2</a:t>
            </a:r>
          </a:p>
          <a:p>
            <a:r>
              <a:rPr lang="zh-CN" altLang="en-US" sz="1300" dirty="0">
                <a:latin typeface="Courier New" panose="02070309020205020404" charset="0"/>
                <a:cs typeface="Times New Roman" panose="02020603050405020304" pitchFamily="18" charset="0"/>
              </a:rPr>
              <a:t>(Intercept)     -7.8729  1.3687 -7.7098  1.3074</a:t>
            </a:r>
          </a:p>
          <a:p>
            <a:r>
              <a:rPr lang="zh-CN" altLang="en-US" sz="1300" dirty="0">
                <a:latin typeface="Courier New" panose="02070309020205020404" charset="0"/>
                <a:cs typeface="Times New Roman" panose="02020603050405020304" pitchFamily="18" charset="0"/>
              </a:rPr>
              <a:t>PCT_WHITE        0.0291  0.0115  0.0277  0.0109</a:t>
            </a:r>
          </a:p>
          <a:p>
            <a:r>
              <a:rPr lang="zh-CN" altLang="en-US" sz="1300" dirty="0">
                <a:latin typeface="Courier New" panose="02070309020205020404" charset="0"/>
                <a:cs typeface="Times New Roman" panose="02020603050405020304" pitchFamily="18" charset="0"/>
              </a:rPr>
              <a:t>PCT_ASIAN       -0.0810  0.0360 -0.0863  0.0336</a:t>
            </a:r>
          </a:p>
          <a:p>
            <a:r>
              <a:rPr lang="zh-CN" altLang="en-US" sz="1300" dirty="0">
                <a:latin typeface="Courier New" panose="02070309020205020404" charset="0"/>
                <a:cs typeface="Times New Roman" panose="02020603050405020304" pitchFamily="18" charset="0"/>
              </a:rPr>
              <a:t>PCT_Otherfamily  0.0480  0.0218  0.0419  0.0163</a:t>
            </a:r>
          </a:p>
          <a:p>
            <a:r>
              <a:rPr lang="zh-CN" altLang="en-US" sz="1300" dirty="0">
                <a:latin typeface="Courier New" panose="02070309020205020404" charset="0"/>
                <a:cs typeface="Times New Roman" panose="02020603050405020304" pitchFamily="18" charset="0"/>
              </a:rPr>
              <a:t>median          -0.0320  0.0111 -0.0318  0.0110</a:t>
            </a:r>
          </a:p>
          <a:p>
            <a:r>
              <a:rPr lang="zh-CN" altLang="en-US" sz="1300" dirty="0">
                <a:latin typeface="Courier New" panose="02070309020205020404" charset="0"/>
                <a:cs typeface="Times New Roman" panose="02020603050405020304" pitchFamily="18" charset="0"/>
              </a:rPr>
              <a:t>PCT_FB           0.0340  0.0177  0.0349  0.0174</a:t>
            </a:r>
          </a:p>
          <a:p>
            <a:r>
              <a:rPr lang="zh-CN" altLang="en-US" sz="1300" dirty="0">
                <a:latin typeface="Courier New" panose="02070309020205020404" charset="0"/>
                <a:cs typeface="Times New Roman" panose="02020603050405020304" pitchFamily="18" charset="0"/>
              </a:rPr>
              <a:t>log2             1.0453  0.1152  1.0463  0.1145</a:t>
            </a:r>
          </a:p>
        </p:txBody>
      </p:sp>
      <p:sp>
        <p:nvSpPr>
          <p:cNvPr id="35" name="文本框 34"/>
          <p:cNvSpPr txBox="1"/>
          <p:nvPr/>
        </p:nvSpPr>
        <p:spPr>
          <a:xfrm>
            <a:off x="33260030" y="11287125"/>
            <a:ext cx="9910445" cy="7686040"/>
          </a:xfrm>
          <a:prstGeom prst="rect">
            <a:avLst/>
          </a:prstGeom>
          <a:noFill/>
        </p:spPr>
        <p:txBody>
          <a:bodyPr wrap="square" rtlCol="0">
            <a:spAutoFit/>
          </a:bodyPr>
          <a:lstStyle/>
          <a:p>
            <a:pPr marL="342900" indent="-342900">
              <a:buFont typeface="Arial" panose="020B0604020202020204" pitchFamily="34" charset="0"/>
              <a:buChar char="•"/>
            </a:pPr>
            <a:r>
              <a:rPr lang="zh-CN" altLang="en-US" sz="2350" b="1" dirty="0">
                <a:latin typeface="Times New Roman Uni" panose="02020603050405020304" charset="-122"/>
                <a:ea typeface="Times New Roman Uni" panose="02020603050405020304" charset="-122"/>
                <a:cs typeface="Times New Roman" panose="02020603050405020304" pitchFamily="18" charset="0"/>
              </a:rPr>
              <a:t>White:</a:t>
            </a:r>
            <a:r>
              <a:rPr lang="zh-CN" altLang="en-US" sz="2350" dirty="0">
                <a:latin typeface="Times New Roman Uni" panose="02020603050405020304" charset="-122"/>
                <a:ea typeface="Times New Roman Uni" panose="02020603050405020304" charset="-122"/>
                <a:cs typeface="Times New Roman" panose="02020603050405020304" pitchFamily="18" charset="0"/>
              </a:rPr>
              <a:t> If two places are identical except one has 1% more white people, we expect that the place with more white people is associated with a multiplicative effect of 1.028 on the mean of marijuana crime rate.</a:t>
            </a:r>
          </a:p>
          <a:p>
            <a:pPr marL="342900" indent="-342900">
              <a:buFont typeface="Arial" panose="020B0604020202020204" pitchFamily="34" charset="0"/>
              <a:buChar char="•"/>
            </a:pPr>
            <a:r>
              <a:rPr lang="zh-CN" altLang="en-US" sz="2350" b="1" dirty="0">
                <a:latin typeface="Times New Roman Uni" panose="02020603050405020304" charset="-122"/>
                <a:ea typeface="Times New Roman Uni" panose="02020603050405020304" charset="-122"/>
                <a:cs typeface="Times New Roman" panose="02020603050405020304" pitchFamily="18" charset="0"/>
              </a:rPr>
              <a:t>Asian:</a:t>
            </a:r>
            <a:r>
              <a:rPr lang="zh-CN" altLang="en-US" sz="2350" dirty="0">
                <a:latin typeface="Times New Roman Uni" panose="02020603050405020304" charset="-122"/>
                <a:ea typeface="Times New Roman Uni" panose="02020603050405020304" charset="-122"/>
                <a:cs typeface="Times New Roman" panose="02020603050405020304" pitchFamily="18" charset="0"/>
              </a:rPr>
              <a:t> If two places are identical except one has 1% more Asian, we expect that the place with more Asian is associated with a multiplicative effect of 0.917 on the mean of marijuana crime rate.</a:t>
            </a:r>
          </a:p>
          <a:p>
            <a:pPr marL="342900" indent="-342900">
              <a:buFont typeface="Arial" panose="020B0604020202020204" pitchFamily="34" charset="0"/>
              <a:buChar char="•"/>
            </a:pPr>
            <a:r>
              <a:rPr lang="zh-CN" altLang="en-US" sz="2350" b="1" dirty="0">
                <a:latin typeface="Times New Roman Uni" panose="02020603050405020304" charset="-122"/>
                <a:ea typeface="Times New Roman Uni" panose="02020603050405020304" charset="-122"/>
                <a:cs typeface="Times New Roman" panose="02020603050405020304" pitchFamily="18" charset="0"/>
              </a:rPr>
              <a:t>Other family:</a:t>
            </a:r>
            <a:r>
              <a:rPr lang="zh-CN" altLang="en-US" sz="2350" dirty="0">
                <a:latin typeface="Times New Roman Uni" panose="02020603050405020304" charset="-122"/>
                <a:ea typeface="Times New Roman Uni" panose="02020603050405020304" charset="-122"/>
                <a:cs typeface="Times New Roman" panose="02020603050405020304" pitchFamily="18" charset="0"/>
              </a:rPr>
              <a:t> If two places are identical except one has 1% more other family household that a family only has mother or father, we expect that the place with more other family household is associated with a multiplicative effect of 1.0283 on the mean of marijuana crime rate.</a:t>
            </a:r>
          </a:p>
          <a:p>
            <a:pPr marL="342900" indent="-342900">
              <a:buFont typeface="Arial" panose="020B0604020202020204" pitchFamily="34" charset="0"/>
              <a:buChar char="•"/>
            </a:pPr>
            <a:r>
              <a:rPr lang="zh-CN" altLang="en-US" sz="2350" b="1" dirty="0">
                <a:latin typeface="Times New Roman Uni" panose="02020603050405020304" charset="-122"/>
                <a:ea typeface="Times New Roman Uni" panose="02020603050405020304" charset="-122"/>
                <a:cs typeface="Times New Roman" panose="02020603050405020304" pitchFamily="18" charset="0"/>
              </a:rPr>
              <a:t>Median Earning per thousand:</a:t>
            </a:r>
            <a:r>
              <a:rPr lang="zh-CN" altLang="en-US" sz="2350" dirty="0">
                <a:latin typeface="Times New Roman Uni" panose="02020603050405020304" charset="-122"/>
                <a:ea typeface="Times New Roman Uni" panose="02020603050405020304" charset="-122"/>
                <a:cs typeface="Times New Roman" panose="02020603050405020304" pitchFamily="18" charset="0"/>
              </a:rPr>
              <a:t> If two places are identical except one has 1000 dollar more median earning per year, we expect that the place with higher median wage is associated with a multiplicative effect of 0.96 on the mean of marijuana crime rate.</a:t>
            </a:r>
          </a:p>
          <a:p>
            <a:pPr marL="342900" indent="-342900">
              <a:buFont typeface="Arial" panose="020B0604020202020204" pitchFamily="34" charset="0"/>
              <a:buChar char="•"/>
            </a:pPr>
            <a:r>
              <a:rPr lang="zh-CN" altLang="en-US" sz="2350" b="1" dirty="0">
                <a:latin typeface="Times New Roman Uni" panose="02020603050405020304" charset="-122"/>
                <a:ea typeface="Times New Roman Uni" panose="02020603050405020304" charset="-122"/>
                <a:cs typeface="Times New Roman" panose="02020603050405020304" pitchFamily="18" charset="0"/>
              </a:rPr>
              <a:t>Foreign born:</a:t>
            </a:r>
            <a:r>
              <a:rPr lang="zh-CN" altLang="en-US" sz="2350" dirty="0">
                <a:latin typeface="Times New Roman Uni" panose="02020603050405020304" charset="-122"/>
                <a:ea typeface="Times New Roman Uni" panose="02020603050405020304" charset="-122"/>
                <a:cs typeface="Times New Roman" panose="02020603050405020304" pitchFamily="18" charset="0"/>
              </a:rPr>
              <a:t> If two places are identical except one has 1% more foreign born population, we expect that the place with more foreign born people is associated with a multiplicative effect of 1.0283 on the mean of marijuana crime rate.</a:t>
            </a:r>
          </a:p>
          <a:p>
            <a:pPr marL="342900" indent="-342900">
              <a:buFont typeface="Arial" panose="020B0604020202020204" pitchFamily="34" charset="0"/>
              <a:buChar char="•"/>
            </a:pPr>
            <a:r>
              <a:rPr lang="zh-CN" altLang="en-US" sz="2350" b="1" dirty="0">
                <a:latin typeface="Times New Roman Uni" panose="02020603050405020304" charset="-122"/>
                <a:ea typeface="Times New Roman Uni" panose="02020603050405020304" charset="-122"/>
                <a:cs typeface="Times New Roman" panose="02020603050405020304" pitchFamily="18" charset="0"/>
              </a:rPr>
              <a:t>Crime rate per 1000 people:</a:t>
            </a:r>
            <a:r>
              <a:rPr lang="zh-CN" altLang="en-US" sz="2350" dirty="0">
                <a:latin typeface="Times New Roman Uni" panose="02020603050405020304" charset="-122"/>
                <a:ea typeface="Times New Roman Uni" panose="02020603050405020304" charset="-122"/>
                <a:cs typeface="Times New Roman" panose="02020603050405020304" pitchFamily="18" charset="0"/>
              </a:rPr>
              <a:t> If two places are identical except one has a change in crime rate from x to 2*x is associated with a multiplicative effect of 2.064 on the mean of marijuana crime rate</a:t>
            </a:r>
          </a:p>
        </p:txBody>
      </p:sp>
      <p:graphicFrame>
        <p:nvGraphicFramePr>
          <p:cNvPr id="36" name="表格 35"/>
          <p:cNvGraphicFramePr/>
          <p:nvPr/>
        </p:nvGraphicFramePr>
        <p:xfrm>
          <a:off x="33267650" y="6098540"/>
          <a:ext cx="9622155" cy="5861685"/>
        </p:xfrm>
        <a:graphic>
          <a:graphicData uri="http://schemas.openxmlformats.org/drawingml/2006/table">
            <a:tbl>
              <a:tblPr firstRow="1" bandRow="1">
                <a:tableStyleId>{5940675A-B579-460E-94D1-54222C63F5DA}</a:tableStyleId>
              </a:tblPr>
              <a:tblGrid>
                <a:gridCol w="2204720">
                  <a:extLst>
                    <a:ext uri="{9D8B030D-6E8A-4147-A177-3AD203B41FA5}">
                      <a16:colId xmlns:a16="http://schemas.microsoft.com/office/drawing/2014/main" val="20000"/>
                    </a:ext>
                  </a:extLst>
                </a:gridCol>
                <a:gridCol w="1854200">
                  <a:extLst>
                    <a:ext uri="{9D8B030D-6E8A-4147-A177-3AD203B41FA5}">
                      <a16:colId xmlns:a16="http://schemas.microsoft.com/office/drawing/2014/main" val="20001"/>
                    </a:ext>
                  </a:extLst>
                </a:gridCol>
                <a:gridCol w="1852930">
                  <a:extLst>
                    <a:ext uri="{9D8B030D-6E8A-4147-A177-3AD203B41FA5}">
                      <a16:colId xmlns:a16="http://schemas.microsoft.com/office/drawing/2014/main" val="20002"/>
                    </a:ext>
                  </a:extLst>
                </a:gridCol>
                <a:gridCol w="1856105">
                  <a:extLst>
                    <a:ext uri="{9D8B030D-6E8A-4147-A177-3AD203B41FA5}">
                      <a16:colId xmlns:a16="http://schemas.microsoft.com/office/drawing/2014/main" val="20003"/>
                    </a:ext>
                  </a:extLst>
                </a:gridCol>
                <a:gridCol w="1854200">
                  <a:extLst>
                    <a:ext uri="{9D8B030D-6E8A-4147-A177-3AD203B41FA5}">
                      <a16:colId xmlns:a16="http://schemas.microsoft.com/office/drawing/2014/main" val="20004"/>
                    </a:ext>
                  </a:extLst>
                </a:gridCol>
              </a:tblGrid>
              <a:tr h="749300">
                <a:tc>
                  <a:txBody>
                    <a:bodyPr/>
                    <a:lstStyle/>
                    <a:p>
                      <a:pPr indent="0" algn="ctr">
                        <a:buNone/>
                      </a:pPr>
                      <a:r>
                        <a:rPr lang="en-US" altLang="zh-CN" sz="2350" b="0">
                          <a:latin typeface="Times New Roman Uni" panose="02020603050405020304" charset="-122"/>
                          <a:ea typeface="Times New Roman Uni" panose="02020603050405020304" charset="-122"/>
                          <a:cs typeface="DengXian" panose="02010600030101010101" charset="-122"/>
                        </a:rPr>
                        <a:t>Variable</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DengXian" panose="02010600030101010101" charset="-122"/>
                        </a:rPr>
                        <a:t>Estimate</a:t>
                      </a:r>
                    </a:p>
                  </a:txBody>
                  <a:tcPr marL="6858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DengXian" panose="02010600030101010101" charset="-122"/>
                        </a:rPr>
                        <a:t>Estimatedstandard error</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DengXian" panose="02010600030101010101" charset="-122"/>
                        </a:rPr>
                        <a:t>Test statistic</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DengXian" panose="02010600030101010101" charset="-122"/>
                        </a:rPr>
                        <a:t>p-value</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9300">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Percentage of White</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0.028</a:t>
                      </a:r>
                    </a:p>
                  </a:txBody>
                  <a:tcPr marL="6858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0.011</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2.528</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0.014</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8665">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Percentage of Asian</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-0.086</a:t>
                      </a:r>
                    </a:p>
                  </a:txBody>
                  <a:tcPr marL="6858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0.034</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-2.568</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0.012</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9300">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Percentage of Other Family</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0.042</a:t>
                      </a:r>
                    </a:p>
                  </a:txBody>
                  <a:tcPr marL="6858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0.016</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2.567</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0.012</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49300">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Median earning (per thousand)</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-0.031</a:t>
                      </a:r>
                    </a:p>
                  </a:txBody>
                  <a:tcPr marL="6858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0.019</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-2.896</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0.005</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49300">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Percentage of Foreign Born</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0.035</a:t>
                      </a:r>
                    </a:p>
                  </a:txBody>
                  <a:tcPr marL="6858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0.017</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2</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0.049</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5450">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Log(crime rate)</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1.046</a:t>
                      </a:r>
                    </a:p>
                  </a:txBody>
                  <a:tcPr marL="6858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0.115</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9.138</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350" b="0">
                          <a:latin typeface="Times New Roman Uni" panose="02020603050405020304" charset="-122"/>
                          <a:ea typeface="Times New Roman Uni" panose="02020603050405020304" charset="-122"/>
                          <a:cs typeface="Arial" panose="020B0604020202020204" pitchFamily="34" charset="0"/>
                        </a:rPr>
                        <a:t>0.000</a:t>
                      </a: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8" name="Text Placeholder 7"/>
          <p:cNvSpPr>
            <a:spLocks noGrp="1"/>
          </p:cNvSpPr>
          <p:nvPr/>
        </p:nvSpPr>
        <p:spPr>
          <a:xfrm>
            <a:off x="33123505" y="5267325"/>
            <a:ext cx="9911080" cy="716915"/>
          </a:xfrm>
          <a:prstGeom prst="rect">
            <a:avLst/>
          </a:prstGeom>
          <a:noFill/>
        </p:spPr>
        <p:txBody>
          <a:bodyPr wrap="square" lIns="91436" tIns="91436" rIns="91436" bIns="91436" anchor="ctr" anchorCtr="0">
            <a:spAutoFit/>
          </a:bodyPr>
          <a:lstStyle>
            <a:lvl1pPr marL="0" indent="0" algn="ctr" defTabSz="4127500" rtl="0" eaLnBrk="1" latinLnBrk="0" hangingPunct="1">
              <a:spcBef>
                <a:spcPts val="90"/>
              </a:spcBef>
              <a:buFont typeface="Arial" panose="020B0604020202020204" pitchFamily="34" charset="0"/>
              <a:buNone/>
              <a:defRPr sz="3480" b="1" u="sng" kern="1200" baseline="0">
                <a:solidFill>
                  <a:schemeClr val="accent5">
                    <a:lumMod val="50000"/>
                  </a:schemeClr>
                </a:solidFill>
                <a:latin typeface="+mn-lt"/>
                <a:ea typeface="+mn-ea"/>
                <a:cs typeface="+mn-cs"/>
              </a:defRPr>
            </a:lvl1pPr>
            <a:lvl2pPr marL="3354070" indent="-1289685" algn="l" defTabSz="4127500" rtl="0" eaLnBrk="1" latinLnBrk="0" hangingPunct="1">
              <a:spcBef>
                <a:spcPts val="90"/>
              </a:spcBef>
              <a:buFont typeface="Arial" panose="020B0604020202020204" pitchFamily="34" charset="0"/>
              <a:buChar char="–"/>
              <a:defRPr sz="12695" kern="1200">
                <a:solidFill>
                  <a:schemeClr val="tx1"/>
                </a:solidFill>
                <a:latin typeface="+mn-lt"/>
                <a:ea typeface="+mn-ea"/>
                <a:cs typeface="+mn-cs"/>
              </a:defRPr>
            </a:lvl2pPr>
            <a:lvl3pPr marL="5160010" indent="-1031875" algn="l" defTabSz="4127500" rtl="0" eaLnBrk="1" latinLnBrk="0" hangingPunct="1">
              <a:spcBef>
                <a:spcPts val="90"/>
              </a:spcBef>
              <a:buFont typeface="Arial" panose="020B0604020202020204" pitchFamily="34" charset="0"/>
              <a:buChar char="•"/>
              <a:defRPr sz="10910" kern="1200">
                <a:solidFill>
                  <a:schemeClr val="tx1"/>
                </a:solidFill>
                <a:latin typeface="+mn-lt"/>
                <a:ea typeface="+mn-ea"/>
                <a:cs typeface="+mn-cs"/>
              </a:defRPr>
            </a:lvl3pPr>
            <a:lvl4pPr marL="722312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4pPr>
            <a:lvl5pPr marL="9287510"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5pPr>
            <a:lvl6pPr marL="11351260"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6pPr>
            <a:lvl7pPr marL="1341564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7pPr>
            <a:lvl8pPr marL="1547939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8pPr>
            <a:lvl9pPr marL="17543145" indent="-1031875" algn="l" defTabSz="4127500" rtl="0" eaLnBrk="1" latinLnBrk="0" hangingPunct="1">
              <a:spcBef>
                <a:spcPts val="90"/>
              </a:spcBef>
              <a:buFont typeface="Arial" panose="020B0604020202020204" pitchFamily="34" charset="0"/>
              <a:buChar char="•"/>
              <a:defRPr sz="9030" kern="1200">
                <a:solidFill>
                  <a:schemeClr val="tx1"/>
                </a:solidFill>
                <a:latin typeface="+mn-lt"/>
                <a:ea typeface="+mn-ea"/>
                <a:cs typeface="+mn-cs"/>
              </a:defRPr>
            </a:lvl9pPr>
          </a:lstStyle>
          <a:p>
            <a:r>
              <a:rPr lang="en-US"/>
              <a:t>Results and Interpretation</a:t>
            </a:r>
          </a:p>
        </p:txBody>
      </p:sp>
      <p:sp>
        <p:nvSpPr>
          <p:cNvPr id="40" name="文本框 39"/>
          <p:cNvSpPr txBox="1"/>
          <p:nvPr/>
        </p:nvSpPr>
        <p:spPr>
          <a:xfrm>
            <a:off x="11426825" y="5267325"/>
            <a:ext cx="9765665" cy="2014855"/>
          </a:xfrm>
          <a:prstGeom prst="rect">
            <a:avLst/>
          </a:prstGeom>
          <a:noFill/>
        </p:spPr>
        <p:txBody>
          <a:bodyPr wrap="square" rtlCol="0">
            <a:spAutoFit/>
          </a:bodyPr>
          <a:lstStyle/>
          <a:p>
            <a:r>
              <a:rPr lang="en-US" altLang="zh-CN" sz="2500" dirty="0">
                <a:latin typeface="Times New Roman" panose="02020603050405020304" pitchFamily="18" charset="0"/>
                <a:cs typeface="Times New Roman" panose="02020603050405020304" pitchFamily="18" charset="0"/>
                <a:sym typeface="+mn-ea"/>
              </a:rPr>
              <a:t>Since we were interested in whether PCT_white and PCT_non fam have association with m_crime_rate, we added those two predictors back. Although the VIFs increased after this step, both the VIF and variance decomposition proportions are still in the acceptable range. Therefore, we finally kept 19 variables in the final dataset. </a:t>
            </a:r>
            <a:endParaRPr lang="zh-CN" altLang="en-US" sz="2500" dirty="0">
              <a:latin typeface="Times New Roman" panose="02020603050405020304" pitchFamily="18" charset="0"/>
              <a:cs typeface="Times New Roman" panose="02020603050405020304" pitchFamily="18" charset="0"/>
            </a:endParaRPr>
          </a:p>
        </p:txBody>
      </p:sp>
      <p:sp>
        <p:nvSpPr>
          <p:cNvPr id="41" name="文本框 40"/>
          <p:cNvSpPr txBox="1"/>
          <p:nvPr/>
        </p:nvSpPr>
        <p:spPr>
          <a:xfrm>
            <a:off x="27156410" y="25660985"/>
            <a:ext cx="5481320" cy="1891665"/>
          </a:xfrm>
          <a:prstGeom prst="rect">
            <a:avLst/>
          </a:prstGeom>
          <a:noFill/>
        </p:spPr>
        <p:txBody>
          <a:bodyPr wrap="square" rtlCol="0">
            <a:spAutoFit/>
          </a:bodyPr>
          <a:lstStyle/>
          <a:p>
            <a:r>
              <a:rPr lang="zh-CN" altLang="en-US" sz="1300" dirty="0">
                <a:latin typeface="Courier New" panose="02070309020205020404" charset="0"/>
                <a:cs typeface="Times New Roman" panose="02020603050405020304" pitchFamily="18" charset="0"/>
                <a:sym typeface="+mn-ea"/>
              </a:rPr>
              <a:t>#Wellshire</a:t>
            </a:r>
          </a:p>
          <a:p>
            <a:r>
              <a:rPr lang="zh-CN" altLang="en-US" sz="1300" dirty="0">
                <a:latin typeface="Courier New" panose="02070309020205020404" charset="0"/>
                <a:cs typeface="Times New Roman" panose="02020603050405020304" pitchFamily="18" charset="0"/>
                <a:sym typeface="+mn-ea"/>
              </a:rPr>
              <a:t>                 Est. 1    SE 1  Est. 2    SE 2</a:t>
            </a:r>
          </a:p>
          <a:p>
            <a:r>
              <a:rPr lang="zh-CN" altLang="en-US" sz="1300" dirty="0">
                <a:latin typeface="Courier New" panose="02070309020205020404" charset="0"/>
                <a:cs typeface="Times New Roman" panose="02020603050405020304" pitchFamily="18" charset="0"/>
                <a:sym typeface="+mn-ea"/>
              </a:rPr>
              <a:t>(Intercept)     -7.7479  1.2595 -7.7098  1.3074</a:t>
            </a:r>
          </a:p>
          <a:p>
            <a:r>
              <a:rPr lang="zh-CN" altLang="en-US" sz="1300" dirty="0">
                <a:latin typeface="Courier New" panose="02070309020205020404" charset="0"/>
                <a:cs typeface="Times New Roman" panose="02020603050405020304" pitchFamily="18" charset="0"/>
                <a:sym typeface="+mn-ea"/>
              </a:rPr>
              <a:t>PCT_WHITE        0.0252  0.0106  0.0277  0.0109</a:t>
            </a:r>
          </a:p>
          <a:p>
            <a:r>
              <a:rPr lang="zh-CN" altLang="en-US" sz="1300" dirty="0">
                <a:latin typeface="Courier New" panose="02070309020205020404" charset="0"/>
                <a:cs typeface="Times New Roman" panose="02020603050405020304" pitchFamily="18" charset="0"/>
                <a:sym typeface="+mn-ea"/>
              </a:rPr>
              <a:t>PCT_ASIAN       -0.0807  0.0324 -0.0863  0.0336</a:t>
            </a:r>
          </a:p>
          <a:p>
            <a:r>
              <a:rPr lang="zh-CN" altLang="en-US" sz="1300" dirty="0">
                <a:latin typeface="Courier New" panose="02070309020205020404" charset="0"/>
                <a:cs typeface="Times New Roman" panose="02020603050405020304" pitchFamily="18" charset="0"/>
                <a:sym typeface="+mn-ea"/>
              </a:rPr>
              <a:t>PCT_Otherfamily  0.0380  0.0158  0.0419  0.0163</a:t>
            </a:r>
          </a:p>
          <a:p>
            <a:r>
              <a:rPr lang="zh-CN" altLang="en-US" sz="1300" dirty="0">
                <a:latin typeface="Courier New" panose="02070309020205020404" charset="0"/>
                <a:cs typeface="Times New Roman" panose="02020603050405020304" pitchFamily="18" charset="0"/>
                <a:sym typeface="+mn-ea"/>
              </a:rPr>
              <a:t>median          -0.0337  0.0106 -0.0318  0.0110</a:t>
            </a:r>
          </a:p>
          <a:p>
            <a:r>
              <a:rPr lang="zh-CN" altLang="en-US" sz="1300" dirty="0">
                <a:latin typeface="Courier New" panose="02070309020205020404" charset="0"/>
                <a:cs typeface="Times New Roman" panose="02020603050405020304" pitchFamily="18" charset="0"/>
                <a:sym typeface="+mn-ea"/>
              </a:rPr>
              <a:t>PCT_FB           0.0327  0.0168  0.0349  0.0174</a:t>
            </a:r>
          </a:p>
          <a:p>
            <a:r>
              <a:rPr lang="zh-CN" altLang="en-US" sz="1300" dirty="0">
                <a:latin typeface="Courier New" panose="02070309020205020404" charset="0"/>
                <a:cs typeface="Times New Roman" panose="02020603050405020304" pitchFamily="18" charset="0"/>
                <a:sym typeface="+mn-ea"/>
              </a:rPr>
              <a:t>log2             1.0901  0.1116  1.0463  0.1145</a:t>
            </a:r>
          </a:p>
        </p:txBody>
      </p:sp>
      <p:sp>
        <p:nvSpPr>
          <p:cNvPr id="42" name="文本框 41"/>
          <p:cNvSpPr txBox="1"/>
          <p:nvPr/>
        </p:nvSpPr>
        <p:spPr>
          <a:xfrm>
            <a:off x="22318980" y="22195155"/>
            <a:ext cx="9721215" cy="475615"/>
          </a:xfrm>
          <a:prstGeom prst="rect">
            <a:avLst/>
          </a:prstGeom>
          <a:noFill/>
        </p:spPr>
        <p:txBody>
          <a:bodyPr wrap="square" rtlCol="0">
            <a:spAutoFit/>
          </a:bodyPr>
          <a:lstStyle/>
          <a:p>
            <a:r>
              <a:rPr lang="en-US" altLang="zh-CN" sz="2500" b="1" dirty="0">
                <a:latin typeface="Times New Roman" panose="02020603050405020304" pitchFamily="18" charset="0"/>
                <a:cs typeface="Times New Roman" panose="02020603050405020304" pitchFamily="18" charset="0"/>
                <a:sym typeface="+mn-ea"/>
              </a:rPr>
              <a:t>-- influential observations</a:t>
            </a:r>
            <a:endParaRPr lang="zh-CN" altLang="en-US" sz="2500" dirty="0">
              <a:latin typeface="Times New Roman" panose="02020603050405020304" pitchFamily="18" charset="0"/>
              <a:cs typeface="Times New Roman" panose="02020603050405020304" pitchFamily="18" charset="0"/>
            </a:endParaRPr>
          </a:p>
        </p:txBody>
      </p:sp>
      <p:pic>
        <p:nvPicPr>
          <p:cNvPr id="43" name="图片 26"/>
          <p:cNvPicPr>
            <a:picLocks noChangeAspect="1"/>
          </p:cNvPicPr>
          <p:nvPr/>
        </p:nvPicPr>
        <p:blipFill>
          <a:blip r:embed="rId10"/>
          <a:stretch>
            <a:fillRect/>
          </a:stretch>
        </p:blipFill>
        <p:spPr>
          <a:xfrm>
            <a:off x="22515830" y="18887440"/>
            <a:ext cx="2829560" cy="2934970"/>
          </a:xfrm>
          <a:prstGeom prst="rect">
            <a:avLst/>
          </a:prstGeom>
          <a:noFill/>
          <a:ln w="9525">
            <a:noFill/>
          </a:ln>
        </p:spPr>
      </p:pic>
      <p:pic>
        <p:nvPicPr>
          <p:cNvPr id="44" name="图片 27"/>
          <p:cNvPicPr>
            <a:picLocks noChangeAspect="1"/>
          </p:cNvPicPr>
          <p:nvPr/>
        </p:nvPicPr>
        <p:blipFill>
          <a:blip r:embed="rId11"/>
          <a:stretch>
            <a:fillRect/>
          </a:stretch>
        </p:blipFill>
        <p:spPr>
          <a:xfrm>
            <a:off x="25807035" y="18864580"/>
            <a:ext cx="2745105" cy="2980690"/>
          </a:xfrm>
          <a:prstGeom prst="rect">
            <a:avLst/>
          </a:prstGeom>
          <a:noFill/>
          <a:ln w="9525">
            <a:noFill/>
          </a:ln>
        </p:spPr>
      </p:pic>
      <p:pic>
        <p:nvPicPr>
          <p:cNvPr id="45" name="图片 28"/>
          <p:cNvPicPr>
            <a:picLocks noChangeAspect="1"/>
          </p:cNvPicPr>
          <p:nvPr/>
        </p:nvPicPr>
        <p:blipFill>
          <a:blip r:embed="rId12"/>
          <a:stretch>
            <a:fillRect/>
          </a:stretch>
        </p:blipFill>
        <p:spPr>
          <a:xfrm>
            <a:off x="29042360" y="18801715"/>
            <a:ext cx="2731770" cy="3106420"/>
          </a:xfrm>
          <a:prstGeom prst="rect">
            <a:avLst/>
          </a:prstGeom>
          <a:noFill/>
          <a:ln w="9525">
            <a:noFill/>
          </a:ln>
        </p:spPr>
      </p:pic>
    </p:spTree>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36x48-Template-V2b</Template>
  <TotalTime>2</TotalTime>
  <Words>2428</Words>
  <Application>Microsoft Macintosh PowerPoint</Application>
  <PresentationFormat>自定义</PresentationFormat>
  <Paragraphs>134</Paragraphs>
  <Slides>1</Slides>
  <Notes>1</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1</vt:i4>
      </vt:variant>
      <vt:variant>
        <vt:lpstr>幻灯片标题</vt:lpstr>
      </vt:variant>
      <vt:variant>
        <vt:i4>1</vt:i4>
      </vt:variant>
    </vt:vector>
  </HeadingPairs>
  <TitlesOfParts>
    <vt:vector size="12" baseType="lpstr">
      <vt:lpstr>Times New Roman Uni</vt:lpstr>
      <vt:lpstr>Arial</vt:lpstr>
      <vt:lpstr>Calibri</vt:lpstr>
      <vt:lpstr>Courier New</vt:lpstr>
      <vt:lpstr>Times New Roman</vt:lpstr>
      <vt:lpstr>Trebuchet MS</vt:lpstr>
      <vt:lpstr>Wingdings</vt:lpstr>
      <vt:lpstr>36x48-Template-V2b</vt:lpstr>
      <vt:lpstr>1_Classic 3 Columns</vt:lpstr>
      <vt:lpstr>Classic - Wide Center</vt:lpstr>
      <vt:lpstr>Image</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template._x000d__x000d_
1-866-649-3004           _x000d__x000d_
 (c)PosterPresentations.com</dc:description>
  <cp:lastModifiedBy>Zheng, Hongyang</cp:lastModifiedBy>
  <cp:revision>64</cp:revision>
  <dcterms:created xsi:type="dcterms:W3CDTF">2012-02-03T19:11:00Z</dcterms:created>
  <dcterms:modified xsi:type="dcterms:W3CDTF">2019-11-22T05:14:07Z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