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27432000" cy="192024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p15="http://schemas.microsoft.com/office/powerpoint/2012/main">
        <p15:guide id="2" pos="8640" userDrawn="1">
          <p15:clr>
            <a:srgbClr val="A4A3A4"/>
          </p15:clr>
        </p15:guide>
        <p15:guide id="3" orient="horz" pos="604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58" autoAdjust="0"/>
    <p:restoredTop sz="94632" autoAdjust="0"/>
  </p:normalViewPr>
  <p:slideViewPr>
    <p:cSldViewPr snapToObjects="1" showGuides="1">
      <p:cViewPr varScale="1">
        <p:scale>
          <a:sx n="37" d="100"/>
          <a:sy n="37" d="100"/>
        </p:scale>
        <p:origin x="498" y="30"/>
      </p:cViewPr>
      <p:guideLst>
        <p:guide pos="8640"/>
        <p:guide orient="horz" pos="60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11/27/2019</a:t>
            </a:fld>
            <a:endParaRPr lang="en-US" dirty="0"/>
          </a:p>
        </p:txBody>
      </p:sp>
      <p:sp>
        <p:nvSpPr>
          <p:cNvPr id="4" name="Slide Image Placeholder 3"/>
          <p:cNvSpPr>
            <a:spLocks noGrp="1" noRot="1" noChangeAspect="1"/>
          </p:cNvSpPr>
          <p:nvPr>
            <p:ph type="sldImg" idx="2"/>
          </p:nvPr>
        </p:nvSpPr>
        <p:spPr>
          <a:xfrm>
            <a:off x="979488" y="685800"/>
            <a:ext cx="48990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1577A563-1DFB-A148-8992-034734602A2C}"/>
              </a:ext>
            </a:extLst>
          </p:cNvPr>
          <p:cNvSpPr>
            <a:spLocks noGrp="1"/>
          </p:cNvSpPr>
          <p:nvPr>
            <p:ph type="body" sz="quarter" idx="12" hasCustomPrompt="1"/>
          </p:nvPr>
        </p:nvSpPr>
        <p:spPr>
          <a:xfrm>
            <a:off x="3581400" y="388203"/>
            <a:ext cx="205740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96DA654B-51EF-7D48-BB09-09FBB829AD37}"/>
              </a:ext>
            </a:extLst>
          </p:cNvPr>
          <p:cNvSpPr>
            <a:spLocks noGrp="1"/>
          </p:cNvSpPr>
          <p:nvPr>
            <p:ph type="body" sz="quarter" idx="11" hasCustomPrompt="1"/>
          </p:nvPr>
        </p:nvSpPr>
        <p:spPr>
          <a:xfrm>
            <a:off x="3581400" y="1219200"/>
            <a:ext cx="20574000"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51520EFC-303B-B948-949B-08B234FA88FE}"/>
              </a:ext>
            </a:extLst>
          </p:cNvPr>
          <p:cNvSpPr>
            <a:spLocks noGrp="1"/>
          </p:cNvSpPr>
          <p:nvPr>
            <p:ph type="body" sz="quarter" idx="10" hasCustomPrompt="1"/>
          </p:nvPr>
        </p:nvSpPr>
        <p:spPr>
          <a:xfrm>
            <a:off x="3581400" y="1910686"/>
            <a:ext cx="205740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F0BE95D8-3F03-5843-BCAB-4C11949F3422}"/>
              </a:ext>
            </a:extLst>
          </p:cNvPr>
          <p:cNvSpPr>
            <a:spLocks noGrp="1"/>
          </p:cNvSpPr>
          <p:nvPr>
            <p:ph type="body" sz="quarter" idx="15" hasCustomPrompt="1"/>
          </p:nvPr>
        </p:nvSpPr>
        <p:spPr>
          <a:xfrm>
            <a:off x="304800" y="3352800"/>
            <a:ext cx="6477000"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89A7C310-1CDD-4F48-943C-F7978D1EB11C}"/>
              </a:ext>
            </a:extLst>
          </p:cNvPr>
          <p:cNvSpPr>
            <a:spLocks noGrp="1"/>
          </p:cNvSpPr>
          <p:nvPr>
            <p:ph type="body" sz="quarter" idx="17" hasCustomPrompt="1"/>
          </p:nvPr>
        </p:nvSpPr>
        <p:spPr>
          <a:xfrm>
            <a:off x="304800" y="8839200"/>
            <a:ext cx="6477000"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B16F2EB0-C131-4241-A6C2-2E4CBD0258D4}"/>
              </a:ext>
            </a:extLst>
          </p:cNvPr>
          <p:cNvSpPr>
            <a:spLocks noGrp="1"/>
          </p:cNvSpPr>
          <p:nvPr>
            <p:ph type="body" sz="quarter" idx="18" hasCustomPrompt="1"/>
          </p:nvPr>
        </p:nvSpPr>
        <p:spPr>
          <a:xfrm>
            <a:off x="7086600" y="3341914"/>
            <a:ext cx="6477000" cy="410996"/>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AB7AD0AA-A50F-D34C-A759-F2DDA7323D22}"/>
              </a:ext>
            </a:extLst>
          </p:cNvPr>
          <p:cNvSpPr>
            <a:spLocks noGrp="1"/>
          </p:cNvSpPr>
          <p:nvPr>
            <p:ph type="body" sz="quarter" idx="29" hasCustomPrompt="1"/>
          </p:nvPr>
        </p:nvSpPr>
        <p:spPr>
          <a:xfrm>
            <a:off x="13868400" y="3320142"/>
            <a:ext cx="6477000"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9" name="Text Placeholder 9">
            <a:extLst>
              <a:ext uri="{FF2B5EF4-FFF2-40B4-BE49-F238E27FC236}">
                <a16:creationId xmlns:a16="http://schemas.microsoft.com/office/drawing/2014/main" id="{65335A9C-A13A-1544-AD37-0C89F7E3D3B7}"/>
              </a:ext>
            </a:extLst>
          </p:cNvPr>
          <p:cNvSpPr>
            <a:spLocks noGrp="1"/>
          </p:cNvSpPr>
          <p:nvPr>
            <p:ph type="body" sz="quarter" idx="20" hasCustomPrompt="1"/>
          </p:nvPr>
        </p:nvSpPr>
        <p:spPr>
          <a:xfrm>
            <a:off x="20661086" y="3309256"/>
            <a:ext cx="6477000" cy="410996"/>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5EAC7053-C72D-5348-819B-36784C2EF31A}"/>
              </a:ext>
            </a:extLst>
          </p:cNvPr>
          <p:cNvSpPr>
            <a:spLocks noGrp="1"/>
          </p:cNvSpPr>
          <p:nvPr>
            <p:ph type="body" sz="quarter" idx="21" hasCustomPrompt="1"/>
          </p:nvPr>
        </p:nvSpPr>
        <p:spPr>
          <a:xfrm>
            <a:off x="20661086" y="9906000"/>
            <a:ext cx="6466114" cy="410996"/>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9">
            <a:extLst>
              <a:ext uri="{FF2B5EF4-FFF2-40B4-BE49-F238E27FC236}">
                <a16:creationId xmlns:a16="http://schemas.microsoft.com/office/drawing/2014/main" id="{4EFA90DA-87B9-A946-9C4A-551DC46A8985}"/>
              </a:ext>
            </a:extLst>
          </p:cNvPr>
          <p:cNvSpPr>
            <a:spLocks noGrp="1"/>
          </p:cNvSpPr>
          <p:nvPr>
            <p:ph type="body" sz="quarter" idx="22" hasCustomPrompt="1"/>
          </p:nvPr>
        </p:nvSpPr>
        <p:spPr>
          <a:xfrm>
            <a:off x="20661085" y="16302689"/>
            <a:ext cx="6444343"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2" name="Text Placeholder 13">
            <a:extLst>
              <a:ext uri="{FF2B5EF4-FFF2-40B4-BE49-F238E27FC236}">
                <a16:creationId xmlns:a16="http://schemas.microsoft.com/office/drawing/2014/main" id="{372552D2-E0BE-044B-B32B-FC7C71971231}"/>
              </a:ext>
            </a:extLst>
          </p:cNvPr>
          <p:cNvSpPr>
            <a:spLocks noGrp="1"/>
          </p:cNvSpPr>
          <p:nvPr>
            <p:ph type="body" sz="quarter" idx="16" hasCustomPrompt="1"/>
          </p:nvPr>
        </p:nvSpPr>
        <p:spPr>
          <a:xfrm>
            <a:off x="304800" y="3774681"/>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id="{CB3EA696-8799-8246-9DAB-ECA3F2FBAE97}"/>
              </a:ext>
            </a:extLst>
          </p:cNvPr>
          <p:cNvSpPr>
            <a:spLocks noGrp="1"/>
          </p:cNvSpPr>
          <p:nvPr>
            <p:ph type="body" sz="quarter" idx="30" hasCustomPrompt="1"/>
          </p:nvPr>
        </p:nvSpPr>
        <p:spPr>
          <a:xfrm>
            <a:off x="304800" y="9239310"/>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EBC9DC11-AFC9-BB4E-8155-301AB1FC7934}"/>
              </a:ext>
            </a:extLst>
          </p:cNvPr>
          <p:cNvSpPr>
            <a:spLocks noGrp="1"/>
          </p:cNvSpPr>
          <p:nvPr>
            <p:ph type="body" sz="quarter" idx="31" hasCustomPrompt="1"/>
          </p:nvPr>
        </p:nvSpPr>
        <p:spPr>
          <a:xfrm>
            <a:off x="7086600" y="3774681"/>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C56CB46E-73C2-324B-92AC-F43451D295F6}"/>
              </a:ext>
            </a:extLst>
          </p:cNvPr>
          <p:cNvSpPr>
            <a:spLocks noGrp="1"/>
          </p:cNvSpPr>
          <p:nvPr>
            <p:ph type="body" sz="quarter" idx="32" hasCustomPrompt="1"/>
          </p:nvPr>
        </p:nvSpPr>
        <p:spPr>
          <a:xfrm>
            <a:off x="13868400" y="3774681"/>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CBA5135E-79B4-1945-BC28-A7D184BDB265}"/>
              </a:ext>
            </a:extLst>
          </p:cNvPr>
          <p:cNvSpPr>
            <a:spLocks noGrp="1"/>
          </p:cNvSpPr>
          <p:nvPr>
            <p:ph type="body" sz="quarter" idx="33" hasCustomPrompt="1"/>
          </p:nvPr>
        </p:nvSpPr>
        <p:spPr>
          <a:xfrm>
            <a:off x="20671971" y="3774681"/>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917EB2D0-3B44-3F46-910B-6F669368BD19}"/>
              </a:ext>
            </a:extLst>
          </p:cNvPr>
          <p:cNvSpPr>
            <a:spLocks noGrp="1"/>
          </p:cNvSpPr>
          <p:nvPr>
            <p:ph type="body" sz="quarter" idx="34" hasCustomPrompt="1"/>
          </p:nvPr>
        </p:nvSpPr>
        <p:spPr>
          <a:xfrm>
            <a:off x="20682857" y="10316996"/>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2980F4DB-89B0-0246-8784-F8358D576535}"/>
              </a:ext>
            </a:extLst>
          </p:cNvPr>
          <p:cNvSpPr>
            <a:spLocks noGrp="1"/>
          </p:cNvSpPr>
          <p:nvPr>
            <p:ph type="body" sz="quarter" idx="35" hasCustomPrompt="1"/>
          </p:nvPr>
        </p:nvSpPr>
        <p:spPr>
          <a:xfrm>
            <a:off x="20682857" y="16710592"/>
            <a:ext cx="643345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p:ext uri="{DCECCB84-F9BA-43D5-87BE-67443E8EF086}">
      <p15:sldGuideLst xmlns:p15="http://schemas.microsoft.com/office/powerpoint/2012/main">
        <p15:guide id="1" orient="horz" pos="1968" userDrawn="1">
          <p15:clr>
            <a:srgbClr val="FBAE40"/>
          </p15:clr>
        </p15:guide>
        <p15:guide id="2" orient="horz" pos="11808" userDrawn="1">
          <p15:clr>
            <a:srgbClr val="FBAE40"/>
          </p15:clr>
        </p15:guide>
        <p15:guide id="3" pos="192" userDrawn="1">
          <p15:clr>
            <a:srgbClr val="FBAE40"/>
          </p15:clr>
        </p15:guide>
        <p15:guide id="4" pos="4272" userDrawn="1">
          <p15:clr>
            <a:srgbClr val="FBAE40"/>
          </p15:clr>
        </p15:guide>
        <p15:guide id="5" pos="4464" userDrawn="1">
          <p15:clr>
            <a:srgbClr val="FBAE40"/>
          </p15:clr>
        </p15:guide>
        <p15:guide id="6" pos="8544" userDrawn="1">
          <p15:clr>
            <a:srgbClr val="FBAE40"/>
          </p15:clr>
        </p15:guide>
        <p15:guide id="7" pos="8736" userDrawn="1">
          <p15:clr>
            <a:srgbClr val="FBAE40"/>
          </p15:clr>
        </p15:guide>
        <p15:guide id="8" pos="12816" userDrawn="1">
          <p15:clr>
            <a:srgbClr val="FBAE40"/>
          </p15:clr>
        </p15:guide>
        <p15:guide id="9" pos="13008" userDrawn="1">
          <p15:clr>
            <a:srgbClr val="FBAE40"/>
          </p15:clr>
        </p15:guide>
        <p15:guide id="10" pos="170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1140760"/>
      </p:ext>
    </p:extLst>
  </p:cSld>
  <p:clrMapOvr>
    <a:masterClrMapping/>
  </p:clrMapOvr>
  <p:extLst>
    <p:ext uri="{DCECCB84-F9BA-43D5-87BE-67443E8EF086}">
      <p15:sldGuideLst xmlns:p15="http://schemas.microsoft.com/office/powerpoint/2012/main">
        <p15:guide id="1" orient="horz" pos="199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7432000" cy="2800350"/>
          </a:xfrm>
          <a:prstGeom prst="rect">
            <a:avLst/>
          </a:prstGeom>
          <a:solidFill>
            <a:schemeClr val="accent1"/>
          </a:solidFill>
          <a:ln w="9525">
            <a:noFill/>
            <a:miter lim="800000"/>
            <a:headEnd/>
            <a:tailEnd/>
          </a:ln>
          <a:effectLst/>
        </p:spPr>
        <p:txBody>
          <a:bodyPr wrap="none" lIns="35559" tIns="17779" rIns="35559" bIns="17779" anchor="ctr"/>
          <a:lstStyle/>
          <a:p>
            <a:pPr>
              <a:defRPr/>
            </a:pPr>
            <a:endParaRPr lang="en-US" sz="1911"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67055" y="18822268"/>
            <a:ext cx="1309688" cy="132847"/>
          </a:xfrm>
          <a:prstGeom prst="rect">
            <a:avLst/>
          </a:prstGeom>
          <a:noFill/>
          <a:ln w="9525">
            <a:noFill/>
            <a:miter lim="800000"/>
            <a:headEnd/>
            <a:tailEnd/>
          </a:ln>
          <a:effectLst/>
        </p:spPr>
        <p:txBody>
          <a:bodyPr wrap="square" lIns="35492" tIns="17743" rIns="35492" bIns="17743">
            <a:spAutoFit/>
          </a:bodyPr>
          <a:lstStyle/>
          <a:p>
            <a:pPr eaLnBrk="0" hangingPunct="0">
              <a:lnSpc>
                <a:spcPct val="65000"/>
              </a:lnSpc>
              <a:spcBef>
                <a:spcPct val="50000"/>
              </a:spcBef>
              <a:defRPr/>
            </a:pPr>
            <a:r>
              <a:rPr lang="en-US" sz="195"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428"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304800" y="3135916"/>
            <a:ext cx="6477000" cy="15609284"/>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808574"/>
            <a:ext cx="274320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086600" y="3135914"/>
            <a:ext cx="6477001" cy="1560928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3868401" y="3135914"/>
            <a:ext cx="6477000" cy="1560928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0650201" y="3135915"/>
            <a:ext cx="6477000" cy="15609284"/>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graphicFrame>
        <p:nvGraphicFramePr>
          <p:cNvPr id="11" name="Table 10">
            <a:extLst>
              <a:ext uri="{FF2B5EF4-FFF2-40B4-BE49-F238E27FC236}">
                <a16:creationId xmlns:a16="http://schemas.microsoft.com/office/drawing/2014/main" id="{2C5DFECE-1F2F-1245-9C7A-26DE7E380E0B}"/>
              </a:ext>
            </a:extLst>
          </p:cNvPr>
          <p:cNvGraphicFramePr>
            <a:graphicFrameLocks noGrp="1"/>
          </p:cNvGraphicFramePr>
          <p:nvPr userDrawn="1">
            <p:extLst>
              <p:ext uri="{D42A27DB-BD31-4B8C-83A1-F6EECF244321}">
                <p14:modId xmlns:p14="http://schemas.microsoft.com/office/powerpoint/2010/main" val="1395167949"/>
              </p:ext>
            </p:extLst>
          </p:nvPr>
        </p:nvGraphicFramePr>
        <p:xfrm>
          <a:off x="-6404644" y="0"/>
          <a:ext cx="6099844" cy="19202402"/>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3197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409642">
                <a:tc gridSpan="2">
                  <a:txBody>
                    <a:bodyPr/>
                    <a:lstStyle/>
                    <a:p>
                      <a:pPr defTabSz="3765639"/>
                      <a:r>
                        <a:rPr lang="en-US" sz="1200" i="0" dirty="0">
                          <a:solidFill>
                            <a:srgbClr val="D9D9D9"/>
                          </a:solidFill>
                          <a:latin typeface="Arial"/>
                          <a:cs typeface="Arial"/>
                        </a:rPr>
                        <a:t>This PowerPoint template produces a </a:t>
                      </a:r>
                      <a:r>
                        <a:rPr lang="en-US" sz="1200" i="0" dirty="0">
                          <a:solidFill>
                            <a:srgbClr val="FFC000"/>
                          </a:solidFill>
                          <a:latin typeface="Arial"/>
                          <a:cs typeface="Arial"/>
                        </a:rPr>
                        <a:t>42x60” </a:t>
                      </a:r>
                      <a:r>
                        <a:rPr lang="en-US" sz="1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the  </a:t>
                      </a:r>
                      <a:r>
                        <a:rPr lang="en-US" sz="1200" i="0" dirty="0">
                          <a:solidFill>
                            <a:srgbClr val="FFC000"/>
                          </a:solidFill>
                          <a:latin typeface="Arial"/>
                          <a:cs typeface="Arial"/>
                        </a:rPr>
                        <a:t>HELP DESK</a:t>
                      </a:r>
                      <a:r>
                        <a:rPr lang="en-US" sz="1200" i="0" baseline="0" dirty="0">
                          <a:solidFill>
                            <a:srgbClr val="D9D9D9"/>
                          </a:solidFill>
                          <a:latin typeface="Arial"/>
                          <a:cs typeface="Arial"/>
                        </a:rPr>
                        <a:t> </a:t>
                      </a:r>
                      <a:r>
                        <a:rPr lang="en-US" sz="1200" i="0" dirty="0">
                          <a:solidFill>
                            <a:srgbClr val="D9D9D9"/>
                          </a:solidFill>
                          <a:latin typeface="Arial"/>
                          <a:cs typeface="Arial"/>
                        </a:rPr>
                        <a:t>tab.</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To print your poster using our same-day professional printing service,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a:t>
                      </a:r>
                      <a:r>
                        <a:rPr lang="en-US" sz="1200" i="0" dirty="0">
                          <a:solidFill>
                            <a:srgbClr val="FFC000"/>
                          </a:solidFill>
                          <a:latin typeface="Arial"/>
                          <a:cs typeface="Arial"/>
                        </a:rPr>
                        <a:t>Order your poster</a:t>
                      </a:r>
                      <a:r>
                        <a:rPr lang="en-US" sz="1200" i="0" dirty="0">
                          <a:solidFill>
                            <a:srgbClr val="D9D9D9"/>
                          </a:solidFill>
                          <a:latin typeface="Arial"/>
                          <a:cs typeface="Arial"/>
                        </a:rPr>
                        <a:t>".</a:t>
                      </a:r>
                      <a:endParaRPr lang="en-US" sz="1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619176">
                <a:tc>
                  <a:txBody>
                    <a:bodyPr/>
                    <a:lstStyle/>
                    <a:p>
                      <a:pPr algn="ctr"/>
                      <a:endParaRPr lang="en-US" sz="1200" dirty="0">
                        <a:solidFill>
                          <a:srgbClr val="1F3A4E"/>
                        </a:solidFill>
                      </a:endParaRPr>
                    </a:p>
                    <a:p>
                      <a:pPr algn="ctr"/>
                      <a:endParaRPr lang="en-US" sz="1200" dirty="0">
                        <a:solidFill>
                          <a:srgbClr val="1F3A4E"/>
                        </a:solidFill>
                      </a:endParaRPr>
                    </a:p>
                    <a:p>
                      <a:pPr algn="ctr"/>
                      <a:r>
                        <a:rPr lang="en-US" sz="1200" dirty="0">
                          <a:solidFill>
                            <a:schemeClr val="bg1"/>
                          </a:solidFill>
                          <a:latin typeface="Arial" panose="020B0604020202020204" pitchFamily="34" charset="0"/>
                          <a:cs typeface="Arial" panose="020B0604020202020204" pitchFamily="34" charset="0"/>
                        </a:rPr>
                        <a:t>This is a template for a</a:t>
                      </a:r>
                    </a:p>
                    <a:p>
                      <a:pPr marL="0" marR="0" lvl="0" indent="0" algn="ctr" defTabSz="1706843"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presentation poster </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42 inches tall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by</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60 inches wide</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36 tall x 51.42 wide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48 tall x 68.57 wide</a:t>
                      </a:r>
                    </a:p>
                  </a:txBody>
                  <a:tcPr marL="182880" marT="137160">
                    <a:solidFill>
                      <a:srgbClr val="010101"/>
                    </a:solidFill>
                  </a:tcPr>
                </a:tc>
                <a:extLst>
                  <a:ext uri="{0D108BD9-81ED-4DB2-BD59-A6C34878D82A}">
                    <a16:rowId xmlns:a16="http://schemas.microsoft.com/office/drawing/2014/main" val="10008"/>
                  </a:ext>
                </a:extLst>
              </a:tr>
              <a:tr h="2456652">
                <a:tc>
                  <a:txBody>
                    <a:bodyPr/>
                    <a:lstStyle/>
                    <a:p>
                      <a:endParaRPr lang="en-US" sz="1200" dirty="0">
                        <a:solidFill>
                          <a:srgbClr val="1F3A4E"/>
                        </a:solidFill>
                      </a:endParaRPr>
                    </a:p>
                  </a:txBody>
                  <a:tcPr>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4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1. </a:t>
                      </a:r>
                      <a:r>
                        <a:rPr lang="en-US" sz="1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2. </a:t>
                      </a:r>
                      <a:r>
                        <a:rPr lang="en-US" sz="1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17862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322585">
                <a:tc>
                  <a:txBody>
                    <a:bodyPr/>
                    <a:lstStyle/>
                    <a:p>
                      <a:endParaRPr lang="en-US" sz="1200" dirty="0">
                        <a:solidFill>
                          <a:srgbClr val="1F3A4E"/>
                        </a:solidFill>
                      </a:endParaRPr>
                    </a:p>
                  </a:txBody>
                  <a:tcPr>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015833">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36197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13576">
                <a:tc gridSpan="2">
                  <a:txBody>
                    <a:bodyPr/>
                    <a:lstStyle/>
                    <a:p>
                      <a:endParaRPr lang="en-US" sz="1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666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2573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14FABC40-9FD8-3045-A2C7-E219F6E708FE}"/>
              </a:ext>
            </a:extLst>
          </p:cNvPr>
          <p:cNvGraphicFramePr>
            <a:graphicFrameLocks noGrp="1"/>
          </p:cNvGraphicFramePr>
          <p:nvPr userDrawn="1">
            <p:extLst>
              <p:ext uri="{D42A27DB-BD31-4B8C-83A1-F6EECF244321}">
                <p14:modId xmlns:p14="http://schemas.microsoft.com/office/powerpoint/2010/main" val="2140469515"/>
              </p:ext>
            </p:extLst>
          </p:nvPr>
        </p:nvGraphicFramePr>
        <p:xfrm>
          <a:off x="27918589" y="0"/>
          <a:ext cx="6102470" cy="19202399"/>
        </p:xfrm>
        <a:graphic>
          <a:graphicData uri="http://schemas.openxmlformats.org/drawingml/2006/table">
            <a:tbl>
              <a:tblPr firstRow="1" bandRow="1">
                <a:tableStyleId>{5C22544A-7EE6-4342-B048-85BDC9FD1C3A}</a:tableStyleId>
              </a:tblPr>
              <a:tblGrid>
                <a:gridCol w="3057900">
                  <a:extLst>
                    <a:ext uri="{9D8B030D-6E8A-4147-A177-3AD203B41FA5}">
                      <a16:colId xmlns:a16="http://schemas.microsoft.com/office/drawing/2014/main" val="20000"/>
                    </a:ext>
                  </a:extLst>
                </a:gridCol>
                <a:gridCol w="3044570">
                  <a:extLst>
                    <a:ext uri="{9D8B030D-6E8A-4147-A177-3AD203B41FA5}">
                      <a16:colId xmlns:a16="http://schemas.microsoft.com/office/drawing/2014/main" val="4164475170"/>
                    </a:ext>
                  </a:extLst>
                </a:gridCol>
              </a:tblGrid>
              <a:tr h="98783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3128756">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206276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9116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2443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2140326">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1911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761943">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393556">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706843" rtl="0" eaLnBrk="1" latinLnBrk="0" hangingPunct="1">
        <a:spcBef>
          <a:spcPct val="0"/>
        </a:spcBef>
        <a:buNone/>
        <a:defRPr sz="3423" kern="1200">
          <a:solidFill>
            <a:schemeClr val="bg1"/>
          </a:solidFill>
          <a:latin typeface="Trebuchet MS" pitchFamily="34" charset="0"/>
          <a:ea typeface="+mj-ea"/>
          <a:cs typeface="+mj-cs"/>
        </a:defRPr>
      </a:lvl1pPr>
    </p:titleStyle>
    <p:bodyStyle>
      <a:lvl1pPr marL="296342" indent="-296342" algn="l" defTabSz="1706843" rtl="0" eaLnBrk="1" latinLnBrk="0" hangingPunct="1">
        <a:spcBef>
          <a:spcPct val="20000"/>
        </a:spcBef>
        <a:buFont typeface="Arial" pitchFamily="34" charset="0"/>
        <a:buChar char="•"/>
        <a:tabLst/>
        <a:defRPr sz="1867" kern="1200">
          <a:solidFill>
            <a:schemeClr val="tx1"/>
          </a:solidFill>
          <a:latin typeface="+mn-lt"/>
          <a:ea typeface="+mn-ea"/>
          <a:cs typeface="+mn-cs"/>
        </a:defRPr>
      </a:lvl1pPr>
      <a:lvl2pPr marL="296342" indent="-296342" algn="l" defTabSz="1706843" rtl="0" eaLnBrk="1" latinLnBrk="0" hangingPunct="1">
        <a:spcBef>
          <a:spcPct val="20000"/>
        </a:spcBef>
        <a:buFont typeface="Arial" pitchFamily="34" charset="0"/>
        <a:buChar char="–"/>
        <a:tabLst/>
        <a:defRPr sz="1556" kern="1200">
          <a:solidFill>
            <a:schemeClr val="tx1"/>
          </a:solidFill>
          <a:latin typeface="+mn-lt"/>
          <a:ea typeface="+mn-ea"/>
          <a:cs typeface="+mn-cs"/>
        </a:defRPr>
      </a:lvl2pPr>
      <a:lvl3pPr marL="296342" indent="-296342" algn="l" defTabSz="1706843" rtl="0" eaLnBrk="1" latinLnBrk="0" hangingPunct="1">
        <a:spcBef>
          <a:spcPct val="20000"/>
        </a:spcBef>
        <a:buFont typeface="Arial" pitchFamily="34" charset="0"/>
        <a:buChar char="•"/>
        <a:tabLst/>
        <a:defRPr sz="1245" kern="1200">
          <a:solidFill>
            <a:schemeClr val="tx1"/>
          </a:solidFill>
          <a:latin typeface="+mn-lt"/>
          <a:ea typeface="+mn-ea"/>
          <a:cs typeface="+mn-cs"/>
        </a:defRPr>
      </a:lvl3pPr>
      <a:lvl4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4pPr>
      <a:lvl5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p:bodyStyle>
    <p:otherStyle>
      <a:defPPr>
        <a:defRPr lang="en-US"/>
      </a:defPPr>
      <a:lvl1pPr marL="0" algn="l" defTabSz="1706843" rtl="0" eaLnBrk="1" latinLnBrk="0" hangingPunct="1">
        <a:defRPr sz="3345" kern="1200">
          <a:solidFill>
            <a:schemeClr val="tx1"/>
          </a:solidFill>
          <a:latin typeface="+mn-lt"/>
          <a:ea typeface="+mn-ea"/>
          <a:cs typeface="+mn-cs"/>
        </a:defRPr>
      </a:lvl1pPr>
      <a:lvl2pPr marL="853423" algn="l" defTabSz="1706843" rtl="0" eaLnBrk="1" latinLnBrk="0" hangingPunct="1">
        <a:defRPr sz="3345" kern="1200">
          <a:solidFill>
            <a:schemeClr val="tx1"/>
          </a:solidFill>
          <a:latin typeface="+mn-lt"/>
          <a:ea typeface="+mn-ea"/>
          <a:cs typeface="+mn-cs"/>
        </a:defRPr>
      </a:lvl2pPr>
      <a:lvl3pPr marL="1706843" algn="l" defTabSz="1706843" rtl="0" eaLnBrk="1" latinLnBrk="0" hangingPunct="1">
        <a:defRPr sz="3345" kern="1200">
          <a:solidFill>
            <a:schemeClr val="tx1"/>
          </a:solidFill>
          <a:latin typeface="+mn-lt"/>
          <a:ea typeface="+mn-ea"/>
          <a:cs typeface="+mn-cs"/>
        </a:defRPr>
      </a:lvl3pPr>
      <a:lvl4pPr marL="2560266" algn="l" defTabSz="1706843" rtl="0" eaLnBrk="1" latinLnBrk="0" hangingPunct="1">
        <a:defRPr sz="3345" kern="1200">
          <a:solidFill>
            <a:schemeClr val="tx1"/>
          </a:solidFill>
          <a:latin typeface="+mn-lt"/>
          <a:ea typeface="+mn-ea"/>
          <a:cs typeface="+mn-cs"/>
        </a:defRPr>
      </a:lvl4pPr>
      <a:lvl5pPr marL="3413687" algn="l" defTabSz="1706843" rtl="0" eaLnBrk="1" latinLnBrk="0" hangingPunct="1">
        <a:defRPr sz="3345" kern="1200">
          <a:solidFill>
            <a:schemeClr val="tx1"/>
          </a:solidFill>
          <a:latin typeface="+mn-lt"/>
          <a:ea typeface="+mn-ea"/>
          <a:cs typeface="+mn-cs"/>
        </a:defRPr>
      </a:lvl5pPr>
      <a:lvl6pPr marL="4267109" algn="l" defTabSz="1706843" rtl="0" eaLnBrk="1" latinLnBrk="0" hangingPunct="1">
        <a:defRPr sz="3345" kern="1200">
          <a:solidFill>
            <a:schemeClr val="tx1"/>
          </a:solidFill>
          <a:latin typeface="+mn-lt"/>
          <a:ea typeface="+mn-ea"/>
          <a:cs typeface="+mn-cs"/>
        </a:defRPr>
      </a:lvl6pPr>
      <a:lvl7pPr marL="5120531" algn="l" defTabSz="1706843" rtl="0" eaLnBrk="1" latinLnBrk="0" hangingPunct="1">
        <a:defRPr sz="3345" kern="1200">
          <a:solidFill>
            <a:schemeClr val="tx1"/>
          </a:solidFill>
          <a:latin typeface="+mn-lt"/>
          <a:ea typeface="+mn-ea"/>
          <a:cs typeface="+mn-cs"/>
        </a:defRPr>
      </a:lvl7pPr>
      <a:lvl8pPr marL="5973952" algn="l" defTabSz="1706843" rtl="0" eaLnBrk="1" latinLnBrk="0" hangingPunct="1">
        <a:defRPr sz="3345" kern="1200">
          <a:solidFill>
            <a:schemeClr val="tx1"/>
          </a:solidFill>
          <a:latin typeface="+mn-lt"/>
          <a:ea typeface="+mn-ea"/>
          <a:cs typeface="+mn-cs"/>
        </a:defRPr>
      </a:lvl8pPr>
      <a:lvl9pPr marL="6827375" algn="l" defTabSz="1706843" rtl="0" eaLnBrk="1" latinLnBrk="0" hangingPunct="1">
        <a:defRPr sz="334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7432000" cy="2800350"/>
          </a:xfrm>
          <a:prstGeom prst="rect">
            <a:avLst/>
          </a:prstGeom>
          <a:solidFill>
            <a:schemeClr val="accent1"/>
          </a:solidFill>
          <a:ln w="9525">
            <a:noFill/>
            <a:miter lim="800000"/>
            <a:headEnd/>
            <a:tailEnd/>
          </a:ln>
          <a:effectLst/>
        </p:spPr>
        <p:txBody>
          <a:bodyPr wrap="none" lIns="35559" tIns="17779" rIns="35559" bIns="17779" anchor="ctr"/>
          <a:lstStyle/>
          <a:p>
            <a:pPr>
              <a:defRPr/>
            </a:pPr>
            <a:endParaRPr lang="en-US" sz="1911"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67055" y="18822268"/>
            <a:ext cx="1309688" cy="132847"/>
          </a:xfrm>
          <a:prstGeom prst="rect">
            <a:avLst/>
          </a:prstGeom>
          <a:noFill/>
          <a:ln w="9525">
            <a:noFill/>
            <a:miter lim="800000"/>
            <a:headEnd/>
            <a:tailEnd/>
          </a:ln>
          <a:effectLst/>
        </p:spPr>
        <p:txBody>
          <a:bodyPr wrap="square" lIns="35492" tIns="17743" rIns="35492" bIns="17743">
            <a:spAutoFit/>
          </a:bodyPr>
          <a:lstStyle/>
          <a:p>
            <a:pPr eaLnBrk="0" hangingPunct="0">
              <a:lnSpc>
                <a:spcPct val="65000"/>
              </a:lnSpc>
              <a:spcBef>
                <a:spcPct val="50000"/>
              </a:spcBef>
              <a:defRPr/>
            </a:pPr>
            <a:r>
              <a:rPr lang="en-US" sz="195"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428"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304800" y="3135916"/>
            <a:ext cx="6477000" cy="15609284"/>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808574"/>
            <a:ext cx="274320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086600" y="3135914"/>
            <a:ext cx="6477001" cy="1560928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3868401" y="3135914"/>
            <a:ext cx="6477000" cy="1560928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0650201" y="3135915"/>
            <a:ext cx="6477000" cy="15609284"/>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Tree>
    <p:extLst>
      <p:ext uri="{BB962C8B-B14F-4D97-AF65-F5344CB8AC3E}">
        <p14:creationId xmlns:p14="http://schemas.microsoft.com/office/powerpoint/2010/main" val="318420688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706843" rtl="0" eaLnBrk="1" latinLnBrk="0" hangingPunct="1">
        <a:spcBef>
          <a:spcPct val="0"/>
        </a:spcBef>
        <a:buNone/>
        <a:defRPr sz="3423" kern="1200">
          <a:solidFill>
            <a:schemeClr val="bg1"/>
          </a:solidFill>
          <a:latin typeface="Trebuchet MS" pitchFamily="34" charset="0"/>
          <a:ea typeface="+mj-ea"/>
          <a:cs typeface="+mj-cs"/>
        </a:defRPr>
      </a:lvl1pPr>
    </p:titleStyle>
    <p:bodyStyle>
      <a:lvl1pPr marL="296342" indent="-296342" algn="l" defTabSz="1706843" rtl="0" eaLnBrk="1" latinLnBrk="0" hangingPunct="1">
        <a:spcBef>
          <a:spcPct val="20000"/>
        </a:spcBef>
        <a:buFont typeface="Arial" pitchFamily="34" charset="0"/>
        <a:buChar char="•"/>
        <a:tabLst/>
        <a:defRPr sz="1867" kern="1200">
          <a:solidFill>
            <a:schemeClr val="tx1"/>
          </a:solidFill>
          <a:latin typeface="+mn-lt"/>
          <a:ea typeface="+mn-ea"/>
          <a:cs typeface="+mn-cs"/>
        </a:defRPr>
      </a:lvl1pPr>
      <a:lvl2pPr marL="296342" indent="-296342" algn="l" defTabSz="1706843" rtl="0" eaLnBrk="1" latinLnBrk="0" hangingPunct="1">
        <a:spcBef>
          <a:spcPct val="20000"/>
        </a:spcBef>
        <a:buFont typeface="Arial" pitchFamily="34" charset="0"/>
        <a:buChar char="–"/>
        <a:tabLst/>
        <a:defRPr sz="1556" kern="1200">
          <a:solidFill>
            <a:schemeClr val="tx1"/>
          </a:solidFill>
          <a:latin typeface="+mn-lt"/>
          <a:ea typeface="+mn-ea"/>
          <a:cs typeface="+mn-cs"/>
        </a:defRPr>
      </a:lvl2pPr>
      <a:lvl3pPr marL="296342" indent="-296342" algn="l" defTabSz="1706843" rtl="0" eaLnBrk="1" latinLnBrk="0" hangingPunct="1">
        <a:spcBef>
          <a:spcPct val="20000"/>
        </a:spcBef>
        <a:buFont typeface="Arial" pitchFamily="34" charset="0"/>
        <a:buChar char="•"/>
        <a:tabLst/>
        <a:defRPr sz="1245" kern="1200">
          <a:solidFill>
            <a:schemeClr val="tx1"/>
          </a:solidFill>
          <a:latin typeface="+mn-lt"/>
          <a:ea typeface="+mn-ea"/>
          <a:cs typeface="+mn-cs"/>
        </a:defRPr>
      </a:lvl3pPr>
      <a:lvl4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4pPr>
      <a:lvl5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p:bodyStyle>
    <p:otherStyle>
      <a:defPPr>
        <a:defRPr lang="en-US"/>
      </a:defPPr>
      <a:lvl1pPr marL="0" algn="l" defTabSz="1706843" rtl="0" eaLnBrk="1" latinLnBrk="0" hangingPunct="1">
        <a:defRPr sz="3345" kern="1200">
          <a:solidFill>
            <a:schemeClr val="tx1"/>
          </a:solidFill>
          <a:latin typeface="+mn-lt"/>
          <a:ea typeface="+mn-ea"/>
          <a:cs typeface="+mn-cs"/>
        </a:defRPr>
      </a:lvl1pPr>
      <a:lvl2pPr marL="853423" algn="l" defTabSz="1706843" rtl="0" eaLnBrk="1" latinLnBrk="0" hangingPunct="1">
        <a:defRPr sz="3345" kern="1200">
          <a:solidFill>
            <a:schemeClr val="tx1"/>
          </a:solidFill>
          <a:latin typeface="+mn-lt"/>
          <a:ea typeface="+mn-ea"/>
          <a:cs typeface="+mn-cs"/>
        </a:defRPr>
      </a:lvl2pPr>
      <a:lvl3pPr marL="1706843" algn="l" defTabSz="1706843" rtl="0" eaLnBrk="1" latinLnBrk="0" hangingPunct="1">
        <a:defRPr sz="3345" kern="1200">
          <a:solidFill>
            <a:schemeClr val="tx1"/>
          </a:solidFill>
          <a:latin typeface="+mn-lt"/>
          <a:ea typeface="+mn-ea"/>
          <a:cs typeface="+mn-cs"/>
        </a:defRPr>
      </a:lvl3pPr>
      <a:lvl4pPr marL="2560266" algn="l" defTabSz="1706843" rtl="0" eaLnBrk="1" latinLnBrk="0" hangingPunct="1">
        <a:defRPr sz="3345" kern="1200">
          <a:solidFill>
            <a:schemeClr val="tx1"/>
          </a:solidFill>
          <a:latin typeface="+mn-lt"/>
          <a:ea typeface="+mn-ea"/>
          <a:cs typeface="+mn-cs"/>
        </a:defRPr>
      </a:lvl4pPr>
      <a:lvl5pPr marL="3413687" algn="l" defTabSz="1706843" rtl="0" eaLnBrk="1" latinLnBrk="0" hangingPunct="1">
        <a:defRPr sz="3345" kern="1200">
          <a:solidFill>
            <a:schemeClr val="tx1"/>
          </a:solidFill>
          <a:latin typeface="+mn-lt"/>
          <a:ea typeface="+mn-ea"/>
          <a:cs typeface="+mn-cs"/>
        </a:defRPr>
      </a:lvl5pPr>
      <a:lvl6pPr marL="4267109" algn="l" defTabSz="1706843" rtl="0" eaLnBrk="1" latinLnBrk="0" hangingPunct="1">
        <a:defRPr sz="3345" kern="1200">
          <a:solidFill>
            <a:schemeClr val="tx1"/>
          </a:solidFill>
          <a:latin typeface="+mn-lt"/>
          <a:ea typeface="+mn-ea"/>
          <a:cs typeface="+mn-cs"/>
        </a:defRPr>
      </a:lvl6pPr>
      <a:lvl7pPr marL="5120531" algn="l" defTabSz="1706843" rtl="0" eaLnBrk="1" latinLnBrk="0" hangingPunct="1">
        <a:defRPr sz="3345" kern="1200">
          <a:solidFill>
            <a:schemeClr val="tx1"/>
          </a:solidFill>
          <a:latin typeface="+mn-lt"/>
          <a:ea typeface="+mn-ea"/>
          <a:cs typeface="+mn-cs"/>
        </a:defRPr>
      </a:lvl7pPr>
      <a:lvl8pPr marL="5973952" algn="l" defTabSz="1706843" rtl="0" eaLnBrk="1" latinLnBrk="0" hangingPunct="1">
        <a:defRPr sz="3345" kern="1200">
          <a:solidFill>
            <a:schemeClr val="tx1"/>
          </a:solidFill>
          <a:latin typeface="+mn-lt"/>
          <a:ea typeface="+mn-ea"/>
          <a:cs typeface="+mn-cs"/>
        </a:defRPr>
      </a:lvl8pPr>
      <a:lvl9pPr marL="6827375" algn="l" defTabSz="1706843" rtl="0" eaLnBrk="1" latinLnBrk="0" hangingPunct="1">
        <a:defRPr sz="334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023262-4614-1A4C-8F48-867592ED43F4}"/>
              </a:ext>
            </a:extLst>
          </p:cNvPr>
          <p:cNvSpPr>
            <a:spLocks noGrp="1"/>
          </p:cNvSpPr>
          <p:nvPr>
            <p:ph type="body" sz="quarter" idx="12"/>
          </p:nvPr>
        </p:nvSpPr>
        <p:spPr>
          <a:xfrm>
            <a:off x="3581400" y="388203"/>
            <a:ext cx="20574000" cy="1569660"/>
          </a:xfrm>
        </p:spPr>
        <p:txBody>
          <a:bodyPr/>
          <a:lstStyle/>
          <a:p>
            <a:r>
              <a:rPr lang="en-US" altLang="zh-CN" dirty="0"/>
              <a:t>Home Depot Product Search Relevance</a:t>
            </a:r>
            <a:br>
              <a:rPr lang="en-US" altLang="zh-CN" dirty="0"/>
            </a:br>
            <a:endParaRPr lang="en-US" dirty="0"/>
          </a:p>
        </p:txBody>
      </p:sp>
      <p:sp>
        <p:nvSpPr>
          <p:cNvPr id="3" name="Text Placeholder 2">
            <a:extLst>
              <a:ext uri="{FF2B5EF4-FFF2-40B4-BE49-F238E27FC236}">
                <a16:creationId xmlns:a16="http://schemas.microsoft.com/office/drawing/2014/main" id="{2762CFC6-E25A-C045-A3CA-D28E57F73FD7}"/>
              </a:ext>
            </a:extLst>
          </p:cNvPr>
          <p:cNvSpPr>
            <a:spLocks noGrp="1"/>
          </p:cNvSpPr>
          <p:nvPr>
            <p:ph type="body" sz="quarter" idx="11"/>
          </p:nvPr>
        </p:nvSpPr>
        <p:spPr>
          <a:xfrm>
            <a:off x="3581400" y="1219200"/>
            <a:ext cx="20574000" cy="646331"/>
          </a:xfrm>
        </p:spPr>
        <p:txBody>
          <a:bodyPr/>
          <a:lstStyle/>
          <a:p>
            <a:r>
              <a:rPr lang="en-US" altLang="zh-CN" dirty="0"/>
              <a:t>400 Bad Request - </a:t>
            </a:r>
            <a:r>
              <a:rPr lang="en-US" altLang="zh-CN" dirty="0" err="1"/>
              <a:t>Hongyang</a:t>
            </a:r>
            <a:r>
              <a:rPr lang="en-US" altLang="zh-CN" dirty="0"/>
              <a:t> Zheng, Heng Zhou, </a:t>
            </a:r>
            <a:r>
              <a:rPr lang="en-US" altLang="zh-CN" dirty="0" err="1"/>
              <a:t>Zhengqian</a:t>
            </a:r>
            <a:r>
              <a:rPr lang="en-US" altLang="zh-CN" dirty="0"/>
              <a:t> Xu</a:t>
            </a:r>
            <a:endParaRPr lang="en-US" dirty="0"/>
          </a:p>
        </p:txBody>
      </p:sp>
      <p:sp>
        <p:nvSpPr>
          <p:cNvPr id="4" name="Text Placeholder 3">
            <a:extLst>
              <a:ext uri="{FF2B5EF4-FFF2-40B4-BE49-F238E27FC236}">
                <a16:creationId xmlns:a16="http://schemas.microsoft.com/office/drawing/2014/main" id="{B8A35C9C-FBD3-0D4D-81AF-93090C5C840A}"/>
              </a:ext>
            </a:extLst>
          </p:cNvPr>
          <p:cNvSpPr>
            <a:spLocks noGrp="1"/>
          </p:cNvSpPr>
          <p:nvPr>
            <p:ph type="body" sz="quarter" idx="10"/>
          </p:nvPr>
        </p:nvSpPr>
        <p:spPr/>
        <p:txBody>
          <a:bodyPr/>
          <a:lstStyle/>
          <a:p>
            <a:r>
              <a:rPr lang="en-US" dirty="0"/>
              <a:t>Georgetown University</a:t>
            </a:r>
          </a:p>
        </p:txBody>
      </p:sp>
      <p:sp>
        <p:nvSpPr>
          <p:cNvPr id="5" name="Text Placeholder 4">
            <a:extLst>
              <a:ext uri="{FF2B5EF4-FFF2-40B4-BE49-F238E27FC236}">
                <a16:creationId xmlns:a16="http://schemas.microsoft.com/office/drawing/2014/main" id="{20FEF424-4DB5-C546-A802-50FC3B742AE8}"/>
              </a:ext>
            </a:extLst>
          </p:cNvPr>
          <p:cNvSpPr>
            <a:spLocks noGrp="1"/>
          </p:cNvSpPr>
          <p:nvPr>
            <p:ph type="body" sz="quarter" idx="15"/>
          </p:nvPr>
        </p:nvSpPr>
        <p:spPr>
          <a:xfrm>
            <a:off x="304800" y="3531513"/>
            <a:ext cx="6477000" cy="430887"/>
          </a:xfrm>
        </p:spPr>
        <p:txBody>
          <a:bodyPr/>
          <a:lstStyle/>
          <a:p>
            <a:r>
              <a:rPr lang="en-US" sz="2200" dirty="0">
                <a:solidFill>
                  <a:schemeClr val="tx2"/>
                </a:solidFill>
              </a:rPr>
              <a:t>INTRODUCTION</a:t>
            </a:r>
          </a:p>
        </p:txBody>
      </p:sp>
      <p:sp>
        <p:nvSpPr>
          <p:cNvPr id="6" name="Text Placeholder 5">
            <a:extLst>
              <a:ext uri="{FF2B5EF4-FFF2-40B4-BE49-F238E27FC236}">
                <a16:creationId xmlns:a16="http://schemas.microsoft.com/office/drawing/2014/main" id="{52BAE0C8-6CA6-0D42-93A8-F176DEDB95A7}"/>
              </a:ext>
            </a:extLst>
          </p:cNvPr>
          <p:cNvSpPr>
            <a:spLocks noGrp="1"/>
          </p:cNvSpPr>
          <p:nvPr>
            <p:ph type="body" sz="quarter" idx="17"/>
          </p:nvPr>
        </p:nvSpPr>
        <p:spPr>
          <a:xfrm>
            <a:off x="352942" y="13448496"/>
            <a:ext cx="6477000" cy="430887"/>
          </a:xfrm>
        </p:spPr>
        <p:txBody>
          <a:bodyPr/>
          <a:lstStyle/>
          <a:p>
            <a:r>
              <a:rPr lang="en-US" sz="2200" dirty="0">
                <a:solidFill>
                  <a:schemeClr val="tx2"/>
                </a:solidFill>
              </a:rPr>
              <a:t>DATA</a:t>
            </a:r>
            <a:r>
              <a:rPr lang="en-US" sz="2200" dirty="0"/>
              <a:t> </a:t>
            </a:r>
          </a:p>
        </p:txBody>
      </p:sp>
      <p:sp>
        <p:nvSpPr>
          <p:cNvPr id="7" name="Text Placeholder 6">
            <a:extLst>
              <a:ext uri="{FF2B5EF4-FFF2-40B4-BE49-F238E27FC236}">
                <a16:creationId xmlns:a16="http://schemas.microsoft.com/office/drawing/2014/main" id="{DBC8AF40-ABD1-9B4E-B022-443C9FC17826}"/>
              </a:ext>
            </a:extLst>
          </p:cNvPr>
          <p:cNvSpPr>
            <a:spLocks noGrp="1"/>
          </p:cNvSpPr>
          <p:nvPr>
            <p:ph type="body" sz="quarter" idx="18"/>
          </p:nvPr>
        </p:nvSpPr>
        <p:spPr>
          <a:xfrm>
            <a:off x="7086600" y="3535585"/>
            <a:ext cx="6477000" cy="430887"/>
          </a:xfrm>
        </p:spPr>
        <p:txBody>
          <a:bodyPr/>
          <a:lstStyle/>
          <a:p>
            <a:r>
              <a:rPr lang="en-US" sz="2200" dirty="0">
                <a:solidFill>
                  <a:schemeClr val="tx2"/>
                </a:solidFill>
              </a:rPr>
              <a:t>ANALYSIS</a:t>
            </a:r>
          </a:p>
        </p:txBody>
      </p:sp>
      <p:sp>
        <p:nvSpPr>
          <p:cNvPr id="8" name="Text Placeholder 7">
            <a:extLst>
              <a:ext uri="{FF2B5EF4-FFF2-40B4-BE49-F238E27FC236}">
                <a16:creationId xmlns:a16="http://schemas.microsoft.com/office/drawing/2014/main" id="{D7017783-3ADE-0542-87B2-81B3B1627D30}"/>
              </a:ext>
            </a:extLst>
          </p:cNvPr>
          <p:cNvSpPr>
            <a:spLocks noGrp="1"/>
          </p:cNvSpPr>
          <p:nvPr>
            <p:ph type="body" sz="quarter" idx="29"/>
          </p:nvPr>
        </p:nvSpPr>
        <p:spPr>
          <a:xfrm>
            <a:off x="13868400" y="13285113"/>
            <a:ext cx="6477000" cy="430887"/>
          </a:xfrm>
        </p:spPr>
        <p:txBody>
          <a:bodyPr/>
          <a:lstStyle/>
          <a:p>
            <a:r>
              <a:rPr lang="en-US" sz="2200" dirty="0">
                <a:solidFill>
                  <a:schemeClr val="tx2"/>
                </a:solidFill>
              </a:rPr>
              <a:t>RESULTS</a:t>
            </a:r>
          </a:p>
        </p:txBody>
      </p:sp>
      <p:sp>
        <p:nvSpPr>
          <p:cNvPr id="9" name="Text Placeholder 8">
            <a:extLst>
              <a:ext uri="{FF2B5EF4-FFF2-40B4-BE49-F238E27FC236}">
                <a16:creationId xmlns:a16="http://schemas.microsoft.com/office/drawing/2014/main" id="{9F535912-A0D5-D349-97FF-90CD41CDD1D1}"/>
              </a:ext>
            </a:extLst>
          </p:cNvPr>
          <p:cNvSpPr>
            <a:spLocks noGrp="1"/>
          </p:cNvSpPr>
          <p:nvPr>
            <p:ph type="body" sz="quarter" idx="20"/>
          </p:nvPr>
        </p:nvSpPr>
        <p:spPr>
          <a:xfrm>
            <a:off x="20650200" y="3530248"/>
            <a:ext cx="6477000" cy="430887"/>
          </a:xfrm>
        </p:spPr>
        <p:txBody>
          <a:bodyPr/>
          <a:lstStyle/>
          <a:p>
            <a:r>
              <a:rPr lang="en-US" sz="2200" dirty="0">
                <a:solidFill>
                  <a:schemeClr val="tx2"/>
                </a:solidFill>
              </a:rPr>
              <a:t>APPLICATION</a:t>
            </a:r>
          </a:p>
        </p:txBody>
      </p:sp>
      <p:sp>
        <p:nvSpPr>
          <p:cNvPr id="10" name="Text Placeholder 9">
            <a:extLst>
              <a:ext uri="{FF2B5EF4-FFF2-40B4-BE49-F238E27FC236}">
                <a16:creationId xmlns:a16="http://schemas.microsoft.com/office/drawing/2014/main" id="{EB1F1914-1A17-9B46-8BAE-066FF8AE7953}"/>
              </a:ext>
            </a:extLst>
          </p:cNvPr>
          <p:cNvSpPr>
            <a:spLocks noGrp="1"/>
          </p:cNvSpPr>
          <p:nvPr>
            <p:ph type="body" sz="quarter" idx="21"/>
          </p:nvPr>
        </p:nvSpPr>
        <p:spPr>
          <a:xfrm>
            <a:off x="20661086" y="10740595"/>
            <a:ext cx="6466114" cy="430887"/>
          </a:xfrm>
        </p:spPr>
        <p:txBody>
          <a:bodyPr/>
          <a:lstStyle/>
          <a:p>
            <a:r>
              <a:rPr lang="en-US" sz="2200" dirty="0">
                <a:solidFill>
                  <a:schemeClr val="tx2"/>
                </a:solidFill>
              </a:rPr>
              <a:t>CONCLUSION</a:t>
            </a:r>
          </a:p>
        </p:txBody>
      </p:sp>
      <p:sp>
        <p:nvSpPr>
          <p:cNvPr id="11" name="Text Placeholder 10">
            <a:extLst>
              <a:ext uri="{FF2B5EF4-FFF2-40B4-BE49-F238E27FC236}">
                <a16:creationId xmlns:a16="http://schemas.microsoft.com/office/drawing/2014/main" id="{21376844-531B-E147-B603-BE48E4BF1B5D}"/>
              </a:ext>
            </a:extLst>
          </p:cNvPr>
          <p:cNvSpPr>
            <a:spLocks noGrp="1"/>
          </p:cNvSpPr>
          <p:nvPr>
            <p:ph type="body" sz="quarter" idx="22"/>
          </p:nvPr>
        </p:nvSpPr>
        <p:spPr>
          <a:xfrm>
            <a:off x="20704627" y="13792200"/>
            <a:ext cx="6444343" cy="430887"/>
          </a:xfrm>
        </p:spPr>
        <p:txBody>
          <a:bodyPr/>
          <a:lstStyle/>
          <a:p>
            <a:r>
              <a:rPr lang="en-US" sz="2200" dirty="0">
                <a:solidFill>
                  <a:schemeClr val="tx2"/>
                </a:solidFill>
              </a:rPr>
              <a:t>REFERENCES</a:t>
            </a:r>
          </a:p>
        </p:txBody>
      </p:sp>
      <p:sp>
        <p:nvSpPr>
          <p:cNvPr id="12" name="Text Placeholder 11">
            <a:extLst>
              <a:ext uri="{FF2B5EF4-FFF2-40B4-BE49-F238E27FC236}">
                <a16:creationId xmlns:a16="http://schemas.microsoft.com/office/drawing/2014/main" id="{04176C86-0D66-B644-96DD-6BA8C83A119B}"/>
              </a:ext>
            </a:extLst>
          </p:cNvPr>
          <p:cNvSpPr>
            <a:spLocks noGrp="1"/>
          </p:cNvSpPr>
          <p:nvPr>
            <p:ph type="body" sz="quarter" idx="16"/>
          </p:nvPr>
        </p:nvSpPr>
        <p:spPr>
          <a:xfrm>
            <a:off x="304800" y="7848600"/>
            <a:ext cx="6458908" cy="6155531"/>
          </a:xfrm>
        </p:spPr>
        <p:txBody>
          <a:bodyPr/>
          <a:lstStyle/>
          <a:p>
            <a:pPr algn="just"/>
            <a:r>
              <a:rPr lang="en-US" dirty="0">
                <a:solidFill>
                  <a:schemeClr val="tx2"/>
                </a:solidFill>
              </a:rPr>
              <a:t>When a customer wants to buy something online, he/she might not be able to input the exact name for that product, and the company needs to figure out which products are most relevant to the search words in order to return the high relevant products to that customer.</a:t>
            </a:r>
          </a:p>
          <a:p>
            <a:pPr algn="just"/>
            <a:endParaRPr lang="en-US" dirty="0">
              <a:solidFill>
                <a:schemeClr val="tx2"/>
              </a:solidFill>
            </a:endParaRPr>
          </a:p>
          <a:p>
            <a:pPr algn="just"/>
            <a:r>
              <a:rPr lang="en-US" dirty="0">
                <a:solidFill>
                  <a:schemeClr val="tx2"/>
                </a:solidFill>
              </a:rPr>
              <a:t>Based on that scenario, our group first predicted the relevant score between what a user enters (keywords) and what the company has (products) by building supervised machine learning models with NLP techniques. And then on the top of our best model, we developed a mini search recommendation application to return the top 10 high relevant products in the database given a keyword.</a:t>
            </a:r>
          </a:p>
          <a:p>
            <a:endParaRPr lang="en-US" dirty="0"/>
          </a:p>
        </p:txBody>
      </p:sp>
      <p:sp>
        <p:nvSpPr>
          <p:cNvPr id="15" name="Text Placeholder 14">
            <a:extLst>
              <a:ext uri="{FF2B5EF4-FFF2-40B4-BE49-F238E27FC236}">
                <a16:creationId xmlns:a16="http://schemas.microsoft.com/office/drawing/2014/main" id="{6A049722-54C7-9842-A444-A1EF888533B3}"/>
              </a:ext>
            </a:extLst>
          </p:cNvPr>
          <p:cNvSpPr>
            <a:spLocks noGrp="1"/>
          </p:cNvSpPr>
          <p:nvPr>
            <p:ph type="body" sz="quarter" idx="32"/>
          </p:nvPr>
        </p:nvSpPr>
        <p:spPr>
          <a:xfrm>
            <a:off x="13861661" y="13411200"/>
            <a:ext cx="6477000" cy="3570208"/>
          </a:xfrm>
        </p:spPr>
        <p:txBody>
          <a:bodyPr/>
          <a:lstStyle/>
          <a:p>
            <a:pPr algn="just"/>
            <a:r>
              <a:rPr lang="en-US" dirty="0">
                <a:solidFill>
                  <a:schemeClr val="tx2"/>
                </a:solidFill>
              </a:rPr>
              <a:t>From the previous results, we can see that ratio_1 and ratio_2 are the top two important variables. Also, we use RMSE as our evaluation metrics and find o</a:t>
            </a:r>
            <a:r>
              <a:rPr lang="en-US" altLang="zh-CN" dirty="0">
                <a:solidFill>
                  <a:schemeClr val="tx2"/>
                </a:solidFill>
              </a:rPr>
              <a:t>ur best model is </a:t>
            </a:r>
            <a:r>
              <a:rPr lang="en-US" altLang="zh-CN" dirty="0" err="1">
                <a:solidFill>
                  <a:schemeClr val="tx2"/>
                </a:solidFill>
              </a:rPr>
              <a:t>Xgboost</a:t>
            </a:r>
            <a:r>
              <a:rPr lang="en-US" altLang="zh-CN" dirty="0">
                <a:solidFill>
                  <a:schemeClr val="tx2"/>
                </a:solidFill>
              </a:rPr>
              <a:t> with test RMSE = 0.48. Compared with the best RMSE score 0.43 in Kaggle competition leaderboard, our result is pretty good since we trained our model based on a smaller dataset.</a:t>
            </a:r>
          </a:p>
          <a:p>
            <a:endParaRPr lang="en-US" dirty="0">
              <a:solidFill>
                <a:schemeClr val="tx2"/>
              </a:solidFill>
            </a:endParaRPr>
          </a:p>
        </p:txBody>
      </p:sp>
      <p:sp>
        <p:nvSpPr>
          <p:cNvPr id="17" name="Text Placeholder 16">
            <a:extLst>
              <a:ext uri="{FF2B5EF4-FFF2-40B4-BE49-F238E27FC236}">
                <a16:creationId xmlns:a16="http://schemas.microsoft.com/office/drawing/2014/main" id="{D4E68FA8-B16C-7F4D-AE02-02AEEB1AF065}"/>
              </a:ext>
            </a:extLst>
          </p:cNvPr>
          <p:cNvSpPr>
            <a:spLocks noGrp="1"/>
          </p:cNvSpPr>
          <p:nvPr>
            <p:ph type="body" sz="quarter" idx="34"/>
          </p:nvPr>
        </p:nvSpPr>
        <p:spPr>
          <a:xfrm>
            <a:off x="20650200" y="10972800"/>
            <a:ext cx="6477000" cy="3631763"/>
          </a:xfrm>
        </p:spPr>
        <p:txBody>
          <a:bodyPr/>
          <a:lstStyle/>
          <a:p>
            <a:pPr algn="just"/>
            <a:r>
              <a:rPr lang="en-US" dirty="0">
                <a:solidFill>
                  <a:schemeClr val="tx2"/>
                </a:solidFill>
              </a:rPr>
              <a:t>Our project starts from feature engineering, model building, and finally developed a mini search recommendation application. M</a:t>
            </a:r>
            <a:r>
              <a:rPr lang="en-US" altLang="zh-CN" dirty="0">
                <a:solidFill>
                  <a:schemeClr val="tx2"/>
                </a:solidFill>
              </a:rPr>
              <a:t>ost of the products are related to the keyword, but there are still some unrelated products. However, since we only used a subset from the original data, this result is better than what we expected at the beginning.</a:t>
            </a:r>
          </a:p>
          <a:p>
            <a:pPr algn="just"/>
            <a:endParaRPr lang="en-US" dirty="0">
              <a:solidFill>
                <a:schemeClr val="tx2"/>
              </a:solidFill>
            </a:endParaRPr>
          </a:p>
          <a:p>
            <a:pPr algn="just"/>
            <a:endParaRPr lang="en-US" dirty="0">
              <a:solidFill>
                <a:schemeClr val="tx2"/>
              </a:solidFill>
            </a:endParaRPr>
          </a:p>
        </p:txBody>
      </p:sp>
      <p:sp>
        <p:nvSpPr>
          <p:cNvPr id="18" name="Text Placeholder 17">
            <a:extLst>
              <a:ext uri="{FF2B5EF4-FFF2-40B4-BE49-F238E27FC236}">
                <a16:creationId xmlns:a16="http://schemas.microsoft.com/office/drawing/2014/main" id="{F94FC43D-C451-BE4B-916B-7339DCD03C33}"/>
              </a:ext>
            </a:extLst>
          </p:cNvPr>
          <p:cNvSpPr>
            <a:spLocks noGrp="1"/>
          </p:cNvSpPr>
          <p:nvPr>
            <p:ph type="body" sz="quarter" idx="35"/>
          </p:nvPr>
        </p:nvSpPr>
        <p:spPr>
          <a:xfrm>
            <a:off x="20650200" y="14003185"/>
            <a:ext cx="6466114" cy="4665816"/>
          </a:xfrm>
        </p:spPr>
        <p:txBody>
          <a:bodyPr/>
          <a:lstStyle/>
          <a:p>
            <a:pPr algn="just"/>
            <a:r>
              <a:rPr lang="en-US" altLang="zh-CN" dirty="0">
                <a:solidFill>
                  <a:schemeClr val="tx2"/>
                </a:solidFill>
              </a:rPr>
              <a:t>[1] Petar R. Petar P., Peter M., Heiko P.: A Machine Learning Approach for Product Matching and Categorization(2016)</a:t>
            </a:r>
          </a:p>
          <a:p>
            <a:pPr algn="just"/>
            <a:r>
              <a:rPr lang="en-US" altLang="zh-CN" dirty="0">
                <a:solidFill>
                  <a:schemeClr val="tx2"/>
                </a:solidFill>
              </a:rPr>
              <a:t>[2] Petrovski, P., Bryl, V., Bizer, C.: Learning regular expressions for the extraction of product attributes from e-commerce microdata (2014)</a:t>
            </a:r>
          </a:p>
          <a:p>
            <a:pPr algn="just"/>
            <a:r>
              <a:rPr lang="en-US" altLang="zh-CN" dirty="0">
                <a:solidFill>
                  <a:schemeClr val="tx2"/>
                </a:solidFill>
              </a:rPr>
              <a:t>[3] Ghani, R., Probst, K., Liu, Y., Krema, M., Fano, A.: Text mining for product attribute extraction. ACM SIGKDD Explorations Newsletter 8(1), 41–48 (2006)</a:t>
            </a:r>
          </a:p>
          <a:p>
            <a:pPr algn="just"/>
            <a:r>
              <a:rPr lang="en-US" altLang="zh-CN" dirty="0">
                <a:solidFill>
                  <a:schemeClr val="tx2"/>
                </a:solidFill>
              </a:rPr>
              <a:t>[4] Le, Q.V., Mikolov, T.: Distributed representations of sentences and documents. arXiv preprint arXiv:1405.4053 (2014)</a:t>
            </a:r>
          </a:p>
        </p:txBody>
      </p:sp>
      <p:pic>
        <p:nvPicPr>
          <p:cNvPr id="26" name="图片 25" descr="图片包含 游戏机&#10;&#10;描述已自动生成">
            <a:extLst>
              <a:ext uri="{FF2B5EF4-FFF2-40B4-BE49-F238E27FC236}">
                <a16:creationId xmlns:a16="http://schemas.microsoft.com/office/drawing/2014/main" id="{268AC5A3-F234-47C8-93BD-673F304C4F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00" y="323761"/>
            <a:ext cx="1905000" cy="2171700"/>
          </a:xfrm>
          <a:prstGeom prst="rect">
            <a:avLst/>
          </a:prstGeom>
        </p:spPr>
      </p:pic>
      <p:pic>
        <p:nvPicPr>
          <p:cNvPr id="23" name="图片 22" descr="手机屏幕的截图&#10;&#10;描述已自动生成">
            <a:extLst>
              <a:ext uri="{FF2B5EF4-FFF2-40B4-BE49-F238E27FC236}">
                <a16:creationId xmlns:a16="http://schemas.microsoft.com/office/drawing/2014/main" id="{7510E2AA-ECF3-4982-A3D1-B5083ED03DFC}"/>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7200" y="15670887"/>
            <a:ext cx="6167173" cy="2813250"/>
          </a:xfrm>
          <a:prstGeom prst="rect">
            <a:avLst/>
          </a:prstGeom>
        </p:spPr>
      </p:pic>
      <p:grpSp>
        <p:nvGrpSpPr>
          <p:cNvPr id="13" name="组合 12">
            <a:extLst>
              <a:ext uri="{FF2B5EF4-FFF2-40B4-BE49-F238E27FC236}">
                <a16:creationId xmlns:a16="http://schemas.microsoft.com/office/drawing/2014/main" id="{4EBC4D3B-D3F4-4F53-9587-63104B1F4FAE}"/>
              </a:ext>
            </a:extLst>
          </p:cNvPr>
          <p:cNvGrpSpPr/>
          <p:nvPr/>
        </p:nvGrpSpPr>
        <p:grpSpPr>
          <a:xfrm>
            <a:off x="7224126" y="9855153"/>
            <a:ext cx="6198815" cy="2572169"/>
            <a:chOff x="457200" y="16002000"/>
            <a:chExt cx="6198815" cy="2572169"/>
          </a:xfrm>
        </p:grpSpPr>
        <p:pic>
          <p:nvPicPr>
            <p:cNvPr id="27" name="图片 26" descr="手机屏幕的截图&#10;&#10;描述已自动生成">
              <a:extLst>
                <a:ext uri="{FF2B5EF4-FFF2-40B4-BE49-F238E27FC236}">
                  <a16:creationId xmlns:a16="http://schemas.microsoft.com/office/drawing/2014/main" id="{3EC22578-1EBE-4FAC-B4E1-C7C4C097EA10}"/>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457200" y="16002000"/>
              <a:ext cx="2971800" cy="2564911"/>
            </a:xfrm>
            <a:prstGeom prst="rect">
              <a:avLst/>
            </a:prstGeom>
          </p:spPr>
        </p:pic>
        <p:pic>
          <p:nvPicPr>
            <p:cNvPr id="29" name="图片 28" descr="图片包含 游戏机&#10;&#10;描述已自动生成">
              <a:extLst>
                <a:ext uri="{FF2B5EF4-FFF2-40B4-BE49-F238E27FC236}">
                  <a16:creationId xmlns:a16="http://schemas.microsoft.com/office/drawing/2014/main" id="{AFCAC9C3-D74F-4386-B747-9FD60A8678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1400" y="16009259"/>
              <a:ext cx="3074615" cy="2564910"/>
            </a:xfrm>
            <a:prstGeom prst="rect">
              <a:avLst/>
            </a:prstGeom>
          </p:spPr>
        </p:pic>
      </p:grpSp>
      <p:sp>
        <p:nvSpPr>
          <p:cNvPr id="31" name="文本占位符 30">
            <a:extLst>
              <a:ext uri="{FF2B5EF4-FFF2-40B4-BE49-F238E27FC236}">
                <a16:creationId xmlns:a16="http://schemas.microsoft.com/office/drawing/2014/main" id="{1ACBAC26-A614-4D63-94D9-C727C5DD26CE}"/>
              </a:ext>
            </a:extLst>
          </p:cNvPr>
          <p:cNvSpPr>
            <a:spLocks noGrp="1"/>
          </p:cNvSpPr>
          <p:nvPr>
            <p:ph type="body" sz="quarter" idx="30"/>
          </p:nvPr>
        </p:nvSpPr>
        <p:spPr>
          <a:xfrm>
            <a:off x="7086600" y="8920979"/>
            <a:ext cx="6477000" cy="1046440"/>
          </a:xfrm>
        </p:spPr>
        <p:txBody>
          <a:bodyPr/>
          <a:lstStyle/>
          <a:p>
            <a:r>
              <a:rPr lang="en-US" altLang="zh-CN" b="1" dirty="0">
                <a:solidFill>
                  <a:schemeClr val="tx2"/>
                </a:solidFill>
              </a:rPr>
              <a:t>Exploratory Data Analysis</a:t>
            </a:r>
            <a:endParaRPr lang="zh-CN" altLang="en-US" b="1" dirty="0">
              <a:solidFill>
                <a:schemeClr val="tx2"/>
              </a:solidFill>
            </a:endParaRPr>
          </a:p>
        </p:txBody>
      </p:sp>
      <p:sp>
        <p:nvSpPr>
          <p:cNvPr id="33" name="Text Placeholder 12">
            <a:extLst>
              <a:ext uri="{FF2B5EF4-FFF2-40B4-BE49-F238E27FC236}">
                <a16:creationId xmlns:a16="http://schemas.microsoft.com/office/drawing/2014/main" id="{31AA3F6E-C129-4785-93AB-F25A09D4F417}"/>
              </a:ext>
            </a:extLst>
          </p:cNvPr>
          <p:cNvSpPr txBox="1">
            <a:spLocks/>
          </p:cNvSpPr>
          <p:nvPr/>
        </p:nvSpPr>
        <p:spPr>
          <a:xfrm>
            <a:off x="304800" y="13680519"/>
            <a:ext cx="6476999" cy="2092881"/>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r>
              <a:rPr lang="en-US" b="1" dirty="0">
                <a:solidFill>
                  <a:schemeClr val="tx2"/>
                </a:solidFill>
              </a:rPr>
              <a:t>Data and Features</a:t>
            </a:r>
          </a:p>
          <a:p>
            <a:pPr marL="342900" indent="-342900">
              <a:buFont typeface="Arial" pitchFamily="34" charset="0"/>
              <a:buChar char="•"/>
            </a:pPr>
            <a:r>
              <a:rPr lang="en-US" dirty="0">
                <a:solidFill>
                  <a:schemeClr val="tx2"/>
                </a:solidFill>
              </a:rPr>
              <a:t>Train data: id, </a:t>
            </a:r>
            <a:r>
              <a:rPr lang="en-US" dirty="0" err="1">
                <a:solidFill>
                  <a:schemeClr val="tx2"/>
                </a:solidFill>
              </a:rPr>
              <a:t>product_id</a:t>
            </a:r>
            <a:r>
              <a:rPr lang="en-US" dirty="0">
                <a:solidFill>
                  <a:schemeClr val="tx2"/>
                </a:solidFill>
              </a:rPr>
              <a:t>, </a:t>
            </a:r>
            <a:r>
              <a:rPr lang="en-US" dirty="0" err="1">
                <a:solidFill>
                  <a:schemeClr val="tx2"/>
                </a:solidFill>
              </a:rPr>
              <a:t>product_title</a:t>
            </a:r>
            <a:r>
              <a:rPr lang="en-US" dirty="0">
                <a:solidFill>
                  <a:schemeClr val="tx2"/>
                </a:solidFill>
              </a:rPr>
              <a:t>, </a:t>
            </a:r>
            <a:r>
              <a:rPr lang="en-US" altLang="zh-CN" dirty="0" err="1">
                <a:solidFill>
                  <a:schemeClr val="tx2"/>
                </a:solidFill>
              </a:rPr>
              <a:t>search_term</a:t>
            </a:r>
            <a:r>
              <a:rPr lang="en-US" altLang="zh-CN" dirty="0">
                <a:solidFill>
                  <a:schemeClr val="tx2"/>
                </a:solidFill>
              </a:rPr>
              <a:t>, relevance</a:t>
            </a:r>
          </a:p>
          <a:p>
            <a:pPr marL="342900" indent="-342900">
              <a:buFont typeface="Arial" pitchFamily="34" charset="0"/>
              <a:buChar char="•"/>
            </a:pPr>
            <a:r>
              <a:rPr lang="en-US" dirty="0">
                <a:solidFill>
                  <a:schemeClr val="tx2"/>
                </a:solidFill>
              </a:rPr>
              <a:t>Descriptions: </a:t>
            </a:r>
            <a:r>
              <a:rPr lang="en-US" dirty="0" err="1">
                <a:solidFill>
                  <a:schemeClr val="tx2"/>
                </a:solidFill>
              </a:rPr>
              <a:t>product_description</a:t>
            </a:r>
            <a:endParaRPr lang="en-US" dirty="0">
              <a:solidFill>
                <a:schemeClr val="tx2"/>
              </a:solidFill>
            </a:endParaRPr>
          </a:p>
        </p:txBody>
      </p:sp>
      <p:pic>
        <p:nvPicPr>
          <p:cNvPr id="42" name="图片 41" descr="手机屏幕截图&#10;&#10;描述已自动生成">
            <a:extLst>
              <a:ext uri="{FF2B5EF4-FFF2-40B4-BE49-F238E27FC236}">
                <a16:creationId xmlns:a16="http://schemas.microsoft.com/office/drawing/2014/main" id="{3AB20F3F-20A0-4BFB-AA15-55857DC74A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02600" y="7430756"/>
            <a:ext cx="6172200" cy="3084844"/>
          </a:xfrm>
          <a:prstGeom prst="rect">
            <a:avLst/>
          </a:prstGeom>
        </p:spPr>
      </p:pic>
      <p:grpSp>
        <p:nvGrpSpPr>
          <p:cNvPr id="21" name="组合 20">
            <a:extLst>
              <a:ext uri="{FF2B5EF4-FFF2-40B4-BE49-F238E27FC236}">
                <a16:creationId xmlns:a16="http://schemas.microsoft.com/office/drawing/2014/main" id="{82627527-265B-4E99-95CA-93F8F413AC57}"/>
              </a:ext>
            </a:extLst>
          </p:cNvPr>
          <p:cNvGrpSpPr/>
          <p:nvPr/>
        </p:nvGrpSpPr>
        <p:grpSpPr>
          <a:xfrm>
            <a:off x="20802600" y="4179666"/>
            <a:ext cx="6172200" cy="1583570"/>
            <a:chOff x="20802600" y="3791701"/>
            <a:chExt cx="6172200" cy="1583570"/>
          </a:xfrm>
        </p:grpSpPr>
        <p:pic>
          <p:nvPicPr>
            <p:cNvPr id="46" name="图片 45" descr="手机屏幕截图&#10;&#10;描述已自动生成">
              <a:extLst>
                <a:ext uri="{FF2B5EF4-FFF2-40B4-BE49-F238E27FC236}">
                  <a16:creationId xmlns:a16="http://schemas.microsoft.com/office/drawing/2014/main" id="{78609FDE-8DF7-4BFF-9234-81DFF76B11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02600" y="4622790"/>
              <a:ext cx="6172200" cy="752481"/>
            </a:xfrm>
            <a:prstGeom prst="rect">
              <a:avLst/>
            </a:prstGeom>
          </p:spPr>
        </p:pic>
        <p:pic>
          <p:nvPicPr>
            <p:cNvPr id="49" name="图片 48">
              <a:extLst>
                <a:ext uri="{FF2B5EF4-FFF2-40B4-BE49-F238E27FC236}">
                  <a16:creationId xmlns:a16="http://schemas.microsoft.com/office/drawing/2014/main" id="{D6863941-F9A7-410F-B49F-5C5E2B5D077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802600" y="3791701"/>
              <a:ext cx="6172200" cy="847372"/>
            </a:xfrm>
            <a:prstGeom prst="rect">
              <a:avLst/>
            </a:prstGeom>
          </p:spPr>
        </p:pic>
      </p:grpSp>
      <p:grpSp>
        <p:nvGrpSpPr>
          <p:cNvPr id="16" name="组合 15">
            <a:extLst>
              <a:ext uri="{FF2B5EF4-FFF2-40B4-BE49-F238E27FC236}">
                <a16:creationId xmlns:a16="http://schemas.microsoft.com/office/drawing/2014/main" id="{CA0B5489-087D-4583-B411-2753C1F139CD}"/>
              </a:ext>
            </a:extLst>
          </p:cNvPr>
          <p:cNvGrpSpPr/>
          <p:nvPr/>
        </p:nvGrpSpPr>
        <p:grpSpPr>
          <a:xfrm>
            <a:off x="457200" y="4181783"/>
            <a:ext cx="6172200" cy="3895417"/>
            <a:chOff x="457200" y="3953183"/>
            <a:chExt cx="6172200" cy="3895417"/>
          </a:xfrm>
        </p:grpSpPr>
        <p:pic>
          <p:nvPicPr>
            <p:cNvPr id="51" name="图片 50">
              <a:extLst>
                <a:ext uri="{FF2B5EF4-FFF2-40B4-BE49-F238E27FC236}">
                  <a16:creationId xmlns:a16="http://schemas.microsoft.com/office/drawing/2014/main" id="{22DA77D1-48AC-47B3-96DE-FED6AF66E03B}"/>
                </a:ext>
              </a:extLst>
            </p:cNvPr>
            <p:cNvPicPr>
              <a:picLocks noChangeAspect="1"/>
            </p:cNvPicPr>
            <p:nvPr/>
          </p:nvPicPr>
          <p:blipFill>
            <a:blip r:embed="rId9"/>
            <a:stretch>
              <a:fillRect/>
            </a:stretch>
          </p:blipFill>
          <p:spPr>
            <a:xfrm>
              <a:off x="457200" y="3953183"/>
              <a:ext cx="6169687" cy="847417"/>
            </a:xfrm>
            <a:prstGeom prst="rect">
              <a:avLst/>
            </a:prstGeom>
          </p:spPr>
        </p:pic>
        <p:pic>
          <p:nvPicPr>
            <p:cNvPr id="53" name="图片 52" descr="社交网站的手机截图&#10;&#10;描述已自动生成">
              <a:extLst>
                <a:ext uri="{FF2B5EF4-FFF2-40B4-BE49-F238E27FC236}">
                  <a16:creationId xmlns:a16="http://schemas.microsoft.com/office/drawing/2014/main" id="{C259205E-502F-42AF-BEF4-3BD31112B56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9713" y="4763756"/>
              <a:ext cx="6169687" cy="3084844"/>
            </a:xfrm>
            <a:prstGeom prst="rect">
              <a:avLst/>
            </a:prstGeom>
          </p:spPr>
        </p:pic>
      </p:grpSp>
      <p:sp>
        <p:nvSpPr>
          <p:cNvPr id="54" name="文本框 53">
            <a:extLst>
              <a:ext uri="{FF2B5EF4-FFF2-40B4-BE49-F238E27FC236}">
                <a16:creationId xmlns:a16="http://schemas.microsoft.com/office/drawing/2014/main" id="{672C490D-78AD-45E6-B514-7B0BDC468556}"/>
              </a:ext>
            </a:extLst>
          </p:cNvPr>
          <p:cNvSpPr txBox="1"/>
          <p:nvPr/>
        </p:nvSpPr>
        <p:spPr>
          <a:xfrm>
            <a:off x="20802600" y="5943600"/>
            <a:ext cx="6169687" cy="1323439"/>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solidFill>
                  <a:schemeClr val="tx2"/>
                </a:solidFill>
              </a:rPr>
              <a:t>Ask the user to input a search term: battery</a:t>
            </a:r>
          </a:p>
          <a:p>
            <a:pPr marL="342900" indent="-342900">
              <a:buFont typeface="Arial" panose="020B0604020202020204" pitchFamily="34" charset="0"/>
              <a:buChar char="•"/>
            </a:pPr>
            <a:r>
              <a:rPr lang="en-US" altLang="zh-CN" sz="2000" dirty="0">
                <a:solidFill>
                  <a:schemeClr val="tx2"/>
                </a:solidFill>
              </a:rPr>
              <a:t>Recalculate the new features</a:t>
            </a:r>
          </a:p>
          <a:p>
            <a:pPr marL="342900" indent="-342900">
              <a:buFont typeface="Arial" panose="020B0604020202020204" pitchFamily="34" charset="0"/>
              <a:buChar char="•"/>
            </a:pPr>
            <a:r>
              <a:rPr lang="en-US" altLang="zh-CN" sz="2000" dirty="0">
                <a:solidFill>
                  <a:schemeClr val="tx2"/>
                </a:solidFill>
              </a:rPr>
              <a:t>Apply the best model </a:t>
            </a:r>
            <a:r>
              <a:rPr lang="en-US" altLang="zh-CN" sz="2000" dirty="0" err="1">
                <a:solidFill>
                  <a:schemeClr val="tx2"/>
                </a:solidFill>
              </a:rPr>
              <a:t>Xgboost</a:t>
            </a:r>
            <a:r>
              <a:rPr lang="en-US" altLang="zh-CN" sz="2000" dirty="0">
                <a:solidFill>
                  <a:schemeClr val="tx2"/>
                </a:solidFill>
              </a:rPr>
              <a:t> to the new data</a:t>
            </a:r>
          </a:p>
          <a:p>
            <a:pPr marL="342900" indent="-342900">
              <a:buFont typeface="Arial" panose="020B0604020202020204" pitchFamily="34" charset="0"/>
              <a:buChar char="•"/>
            </a:pPr>
            <a:r>
              <a:rPr lang="en-US" altLang="zh-CN" sz="2000" dirty="0">
                <a:solidFill>
                  <a:schemeClr val="tx2"/>
                </a:solidFill>
              </a:rPr>
              <a:t>Get the products with the top 10 relevance score</a:t>
            </a:r>
            <a:endParaRPr lang="zh-CN" altLang="en-US" sz="2000" dirty="0">
              <a:solidFill>
                <a:schemeClr val="tx2"/>
              </a:solidFill>
            </a:endParaRPr>
          </a:p>
        </p:txBody>
      </p:sp>
      <p:sp>
        <p:nvSpPr>
          <p:cNvPr id="35" name="文本占位符 30">
            <a:extLst>
              <a:ext uri="{FF2B5EF4-FFF2-40B4-BE49-F238E27FC236}">
                <a16:creationId xmlns:a16="http://schemas.microsoft.com/office/drawing/2014/main" id="{8053BA08-3A75-43E0-BA82-E384663382BE}"/>
              </a:ext>
            </a:extLst>
          </p:cNvPr>
          <p:cNvSpPr txBox="1">
            <a:spLocks/>
          </p:cNvSpPr>
          <p:nvPr/>
        </p:nvSpPr>
        <p:spPr>
          <a:xfrm>
            <a:off x="7086600" y="3829922"/>
            <a:ext cx="6477000" cy="1046440"/>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r>
              <a:rPr lang="en-US" altLang="zh-CN" b="1" dirty="0">
                <a:solidFill>
                  <a:schemeClr val="tx2"/>
                </a:solidFill>
              </a:rPr>
              <a:t>Feature Engineering</a:t>
            </a:r>
          </a:p>
        </p:txBody>
      </p:sp>
      <p:sp>
        <p:nvSpPr>
          <p:cNvPr id="36" name="文本占位符 30">
            <a:extLst>
              <a:ext uri="{FF2B5EF4-FFF2-40B4-BE49-F238E27FC236}">
                <a16:creationId xmlns:a16="http://schemas.microsoft.com/office/drawing/2014/main" id="{D2598FFF-6F34-4B80-A596-5DA3161977F1}"/>
              </a:ext>
            </a:extLst>
          </p:cNvPr>
          <p:cNvSpPr txBox="1">
            <a:spLocks/>
          </p:cNvSpPr>
          <p:nvPr/>
        </p:nvSpPr>
        <p:spPr>
          <a:xfrm>
            <a:off x="7086600" y="12420600"/>
            <a:ext cx="6477000" cy="1046440"/>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r>
              <a:rPr lang="en-US" altLang="zh-CN" b="1" dirty="0">
                <a:solidFill>
                  <a:schemeClr val="tx2"/>
                </a:solidFill>
              </a:rPr>
              <a:t>Model Building</a:t>
            </a:r>
          </a:p>
        </p:txBody>
      </p:sp>
      <p:sp>
        <p:nvSpPr>
          <p:cNvPr id="34" name="Text Placeholder 12">
            <a:extLst>
              <a:ext uri="{FF2B5EF4-FFF2-40B4-BE49-F238E27FC236}">
                <a16:creationId xmlns:a16="http://schemas.microsoft.com/office/drawing/2014/main" id="{FBBDA1E6-8826-442A-93A0-BCF380E0BFF9}"/>
              </a:ext>
            </a:extLst>
          </p:cNvPr>
          <p:cNvSpPr txBox="1">
            <a:spLocks/>
          </p:cNvSpPr>
          <p:nvPr/>
        </p:nvSpPr>
        <p:spPr>
          <a:xfrm>
            <a:off x="7087946" y="4267200"/>
            <a:ext cx="6476999" cy="1046440"/>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r>
              <a:rPr lang="en-US" altLang="zh-CN" dirty="0">
                <a:solidFill>
                  <a:schemeClr val="tx2"/>
                </a:solidFill>
              </a:rPr>
              <a:t>We create 12 numerical variables as following: </a:t>
            </a:r>
          </a:p>
        </p:txBody>
      </p:sp>
      <p:pic>
        <p:nvPicPr>
          <p:cNvPr id="19" name="图片 18">
            <a:extLst>
              <a:ext uri="{FF2B5EF4-FFF2-40B4-BE49-F238E27FC236}">
                <a16:creationId xmlns:a16="http://schemas.microsoft.com/office/drawing/2014/main" id="{34E02538-9694-43F0-B482-30A10A66313D}"/>
              </a:ext>
            </a:extLst>
          </p:cNvPr>
          <p:cNvPicPr>
            <a:picLocks noChangeAspect="1"/>
          </p:cNvPicPr>
          <p:nvPr/>
        </p:nvPicPr>
        <p:blipFill>
          <a:blip r:embed="rId11"/>
          <a:stretch>
            <a:fillRect/>
          </a:stretch>
        </p:blipFill>
        <p:spPr>
          <a:xfrm>
            <a:off x="7224126" y="5094946"/>
            <a:ext cx="6198815" cy="3801827"/>
          </a:xfrm>
          <a:prstGeom prst="rect">
            <a:avLst/>
          </a:prstGeom>
        </p:spPr>
      </p:pic>
      <p:sp>
        <p:nvSpPr>
          <p:cNvPr id="37" name="Text Placeholder 11">
            <a:extLst>
              <a:ext uri="{FF2B5EF4-FFF2-40B4-BE49-F238E27FC236}">
                <a16:creationId xmlns:a16="http://schemas.microsoft.com/office/drawing/2014/main" id="{D0CCD27A-6735-4152-9942-6022E35AC7A0}"/>
              </a:ext>
            </a:extLst>
          </p:cNvPr>
          <p:cNvSpPr txBox="1">
            <a:spLocks/>
          </p:cNvSpPr>
          <p:nvPr/>
        </p:nvSpPr>
        <p:spPr>
          <a:xfrm>
            <a:off x="7104692" y="12801600"/>
            <a:ext cx="6458908" cy="3016210"/>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pPr algn="just"/>
            <a:r>
              <a:rPr lang="en-US" dirty="0">
                <a:solidFill>
                  <a:schemeClr val="tx2"/>
                </a:solidFill>
              </a:rPr>
              <a:t>We built  four models by using 12 new created numerical variables to predict relevance score.</a:t>
            </a:r>
          </a:p>
          <a:p>
            <a:pPr marL="342900" indent="-342900" algn="just">
              <a:buFont typeface="Arial" panose="020B0604020202020204" pitchFamily="34" charset="0"/>
              <a:buChar char="•"/>
            </a:pPr>
            <a:r>
              <a:rPr lang="en-US" dirty="0">
                <a:solidFill>
                  <a:schemeClr val="tx2"/>
                </a:solidFill>
              </a:rPr>
              <a:t>Lasso: </a:t>
            </a:r>
          </a:p>
          <a:p>
            <a:pPr algn="just"/>
            <a:r>
              <a:rPr lang="en-US" dirty="0">
                <a:solidFill>
                  <a:schemeClr val="tx2"/>
                </a:solidFill>
              </a:rPr>
              <a:t>It helps to make an automatic feature selection. We first made a trajectory plot of lasso coefficients and then used </a:t>
            </a:r>
            <a:r>
              <a:rPr lang="en-US" dirty="0" err="1">
                <a:solidFill>
                  <a:schemeClr val="tx2"/>
                </a:solidFill>
              </a:rPr>
              <a:t>LassoCV</a:t>
            </a:r>
            <a:r>
              <a:rPr lang="en-US" dirty="0">
                <a:solidFill>
                  <a:schemeClr val="tx2"/>
                </a:solidFill>
              </a:rPr>
              <a:t> to choose best parameter to fit the training data.</a:t>
            </a:r>
            <a:endParaRPr lang="en-US" dirty="0"/>
          </a:p>
        </p:txBody>
      </p:sp>
      <p:sp>
        <p:nvSpPr>
          <p:cNvPr id="38" name="Text Placeholder 11">
            <a:extLst>
              <a:ext uri="{FF2B5EF4-FFF2-40B4-BE49-F238E27FC236}">
                <a16:creationId xmlns:a16="http://schemas.microsoft.com/office/drawing/2014/main" id="{63698229-C020-4CF9-816B-6F350436E289}"/>
              </a:ext>
            </a:extLst>
          </p:cNvPr>
          <p:cNvSpPr txBox="1">
            <a:spLocks/>
          </p:cNvSpPr>
          <p:nvPr/>
        </p:nvSpPr>
        <p:spPr>
          <a:xfrm>
            <a:off x="13909030" y="3214368"/>
            <a:ext cx="6458908" cy="3323987"/>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pPr marL="342900" indent="-342900" fontAlgn="base">
              <a:buFont typeface="Arial" panose="020B0604020202020204" pitchFamily="34" charset="0"/>
              <a:buChar char="•"/>
            </a:pPr>
            <a:r>
              <a:rPr lang="en-US" altLang="zh-CN" dirty="0">
                <a:solidFill>
                  <a:schemeClr val="tx2"/>
                </a:solidFill>
              </a:rPr>
              <a:t>Random Forest: </a:t>
            </a:r>
          </a:p>
          <a:p>
            <a:pPr algn="just"/>
            <a:r>
              <a:rPr lang="en-US" altLang="zh-CN" dirty="0">
                <a:solidFill>
                  <a:schemeClr val="tx2"/>
                </a:solidFill>
              </a:rPr>
              <a:t>For this model, we used GridSearchCV to find the best parameters. We set </a:t>
            </a:r>
            <a:r>
              <a:rPr lang="en-US" altLang="zh-CN" dirty="0" err="1">
                <a:solidFill>
                  <a:schemeClr val="tx2"/>
                </a:solidFill>
              </a:rPr>
              <a:t>max_depth</a:t>
            </a:r>
            <a:r>
              <a:rPr lang="en-US" altLang="zh-CN" dirty="0">
                <a:solidFill>
                  <a:schemeClr val="tx2"/>
                </a:solidFill>
              </a:rPr>
              <a:t> as [5,6,7] and </a:t>
            </a:r>
            <a:r>
              <a:rPr lang="en-US" altLang="zh-CN" dirty="0" err="1">
                <a:solidFill>
                  <a:schemeClr val="tx2"/>
                </a:solidFill>
              </a:rPr>
              <a:t>n_estimators</a:t>
            </a:r>
            <a:r>
              <a:rPr lang="en-US" altLang="zh-CN" dirty="0">
                <a:solidFill>
                  <a:schemeClr val="tx2"/>
                </a:solidFill>
              </a:rPr>
              <a:t> as [200,400,600], then got the optimal parameters with </a:t>
            </a:r>
            <a:r>
              <a:rPr lang="en-US" altLang="zh-CN" dirty="0" err="1">
                <a:solidFill>
                  <a:schemeClr val="tx2"/>
                </a:solidFill>
              </a:rPr>
              <a:t>max_depth</a:t>
            </a:r>
            <a:r>
              <a:rPr lang="en-US" altLang="zh-CN" dirty="0">
                <a:solidFill>
                  <a:schemeClr val="tx2"/>
                </a:solidFill>
              </a:rPr>
              <a:t> at 7 and </a:t>
            </a:r>
            <a:r>
              <a:rPr lang="en-US" altLang="zh-CN" dirty="0" err="1">
                <a:solidFill>
                  <a:schemeClr val="tx2"/>
                </a:solidFill>
              </a:rPr>
              <a:t>n_estimators</a:t>
            </a:r>
            <a:r>
              <a:rPr lang="en-US" altLang="zh-CN" dirty="0">
                <a:solidFill>
                  <a:schemeClr val="tx2"/>
                </a:solidFill>
              </a:rPr>
              <a:t> at 400. Here is the feature selection visualization.</a:t>
            </a:r>
          </a:p>
          <a:p>
            <a:endParaRPr lang="en-US" altLang="zh-CN" dirty="0">
              <a:solidFill>
                <a:schemeClr val="tx2"/>
              </a:solidFill>
            </a:endParaRPr>
          </a:p>
        </p:txBody>
      </p:sp>
      <p:pic>
        <p:nvPicPr>
          <p:cNvPr id="1026" name="Picture 2">
            <a:extLst>
              <a:ext uri="{FF2B5EF4-FFF2-40B4-BE49-F238E27FC236}">
                <a16:creationId xmlns:a16="http://schemas.microsoft.com/office/drawing/2014/main" id="{AD932B04-B569-4B6E-8673-2BD273D9561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173200" y="16459200"/>
            <a:ext cx="6032988" cy="2024938"/>
          </a:xfrm>
          <a:prstGeom prst="rect">
            <a:avLst/>
          </a:prstGeom>
          <a:noFill/>
          <a:extLst>
            <a:ext uri="{909E8E84-426E-40DD-AFC4-6F175D3DCCD1}">
              <a14:hiddenFill xmlns:a14="http://schemas.microsoft.com/office/drawing/2010/main">
                <a:solidFill>
                  <a:srgbClr val="FFFFFF"/>
                </a:solidFill>
              </a14:hiddenFill>
            </a:ext>
          </a:extLst>
        </p:spPr>
      </p:pic>
      <p:sp>
        <p:nvSpPr>
          <p:cNvPr id="41" name="Text Placeholder 14">
            <a:extLst>
              <a:ext uri="{FF2B5EF4-FFF2-40B4-BE49-F238E27FC236}">
                <a16:creationId xmlns:a16="http://schemas.microsoft.com/office/drawing/2014/main" id="{6D6A5516-6370-4341-8AB2-63F55EC4DE1E}"/>
              </a:ext>
            </a:extLst>
          </p:cNvPr>
          <p:cNvSpPr txBox="1">
            <a:spLocks/>
          </p:cNvSpPr>
          <p:nvPr/>
        </p:nvSpPr>
        <p:spPr>
          <a:xfrm>
            <a:off x="13958531" y="14916910"/>
            <a:ext cx="6477000" cy="1354217"/>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br>
              <a:rPr lang="en-US" altLang="zh-CN" dirty="0"/>
            </a:br>
            <a:endParaRPr lang="en-US" dirty="0">
              <a:solidFill>
                <a:schemeClr val="tx2"/>
              </a:solidFill>
            </a:endParaRPr>
          </a:p>
        </p:txBody>
      </p:sp>
      <p:pic>
        <p:nvPicPr>
          <p:cNvPr id="22" name="图片 21">
            <a:extLst>
              <a:ext uri="{FF2B5EF4-FFF2-40B4-BE49-F238E27FC236}">
                <a16:creationId xmlns:a16="http://schemas.microsoft.com/office/drawing/2014/main" id="{3096BDF4-0621-4E86-8459-E3A4D5A0054B}"/>
              </a:ext>
            </a:extLst>
          </p:cNvPr>
          <p:cNvPicPr>
            <a:picLocks noChangeAspect="1"/>
          </p:cNvPicPr>
          <p:nvPr/>
        </p:nvPicPr>
        <p:blipFill>
          <a:blip r:embed="rId13"/>
          <a:stretch>
            <a:fillRect/>
          </a:stretch>
        </p:blipFill>
        <p:spPr>
          <a:xfrm>
            <a:off x="7224127" y="15666814"/>
            <a:ext cx="6198814" cy="2817323"/>
          </a:xfrm>
          <a:prstGeom prst="rect">
            <a:avLst/>
          </a:prstGeom>
        </p:spPr>
      </p:pic>
      <p:sp>
        <p:nvSpPr>
          <p:cNvPr id="47" name="Text Placeholder 11">
            <a:extLst>
              <a:ext uri="{FF2B5EF4-FFF2-40B4-BE49-F238E27FC236}">
                <a16:creationId xmlns:a16="http://schemas.microsoft.com/office/drawing/2014/main" id="{DC519A21-133E-4CF0-B93B-3731A2DCCE36}"/>
              </a:ext>
            </a:extLst>
          </p:cNvPr>
          <p:cNvSpPr txBox="1">
            <a:spLocks/>
          </p:cNvSpPr>
          <p:nvPr/>
        </p:nvSpPr>
        <p:spPr>
          <a:xfrm>
            <a:off x="13886492" y="8991600"/>
            <a:ext cx="6458908" cy="4739759"/>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pPr marL="342900" indent="-342900">
              <a:buFont typeface="Arial" panose="020B0604020202020204" pitchFamily="34" charset="0"/>
              <a:buChar char="•"/>
            </a:pPr>
            <a:r>
              <a:rPr lang="en-US" altLang="zh-CN" dirty="0">
                <a:solidFill>
                  <a:schemeClr val="tx2"/>
                </a:solidFill>
              </a:rPr>
              <a:t>Xgboost:  </a:t>
            </a:r>
            <a:endParaRPr lang="zh-CN" altLang="zh-CN" dirty="0">
              <a:solidFill>
                <a:schemeClr val="tx2"/>
              </a:solidFill>
            </a:endParaRPr>
          </a:p>
          <a:p>
            <a:pPr algn="just"/>
            <a:r>
              <a:rPr lang="en-US" altLang="zh-CN" dirty="0">
                <a:solidFill>
                  <a:schemeClr val="tx2"/>
                </a:solidFill>
              </a:rPr>
              <a:t>We also used GridSearchCV to find the best parameters. We set max_depth as [2,4,6,8] and n_estimators as [20,50,100,200]. Then got the optimal parameters with </a:t>
            </a:r>
            <a:r>
              <a:rPr lang="en-US" altLang="zh-CN" dirty="0" err="1">
                <a:solidFill>
                  <a:schemeClr val="tx2"/>
                </a:solidFill>
              </a:rPr>
              <a:t>max_depth</a:t>
            </a:r>
            <a:r>
              <a:rPr lang="en-US" altLang="zh-CN" dirty="0">
                <a:solidFill>
                  <a:schemeClr val="tx2"/>
                </a:solidFill>
              </a:rPr>
              <a:t> at 4 and </a:t>
            </a:r>
            <a:r>
              <a:rPr lang="en-US" altLang="zh-CN" dirty="0" err="1">
                <a:solidFill>
                  <a:schemeClr val="tx2"/>
                </a:solidFill>
              </a:rPr>
              <a:t>n_estimators</a:t>
            </a:r>
            <a:r>
              <a:rPr lang="en-US" altLang="zh-CN" dirty="0">
                <a:solidFill>
                  <a:schemeClr val="tx2"/>
                </a:solidFill>
              </a:rPr>
              <a:t> at 100. </a:t>
            </a:r>
          </a:p>
          <a:p>
            <a:endParaRPr lang="en-US" altLang="zh-CN" dirty="0">
              <a:solidFill>
                <a:schemeClr val="tx2"/>
              </a:solidFill>
            </a:endParaRPr>
          </a:p>
          <a:p>
            <a:pPr marL="342900" indent="-342900">
              <a:buFont typeface="Arial" panose="020B0604020202020204" pitchFamily="34" charset="0"/>
              <a:buChar char="•"/>
            </a:pPr>
            <a:r>
              <a:rPr lang="en-US" altLang="zh-CN" dirty="0">
                <a:solidFill>
                  <a:schemeClr val="tx2"/>
                </a:solidFill>
              </a:rPr>
              <a:t>Chain model with pipeline: </a:t>
            </a:r>
            <a:endParaRPr lang="zh-CN" altLang="zh-CN" dirty="0">
              <a:solidFill>
                <a:schemeClr val="tx2"/>
              </a:solidFill>
            </a:endParaRPr>
          </a:p>
          <a:p>
            <a:pPr algn="just"/>
            <a:r>
              <a:rPr lang="en-US" altLang="zh-CN" dirty="0">
                <a:solidFill>
                  <a:schemeClr val="tx2"/>
                </a:solidFill>
              </a:rPr>
              <a:t>We picked two best models - Random Forest and Xgboost, from the previous three models and built a pipeline to fit the training data. </a:t>
            </a:r>
            <a:r>
              <a:rPr lang="en-US" altLang="zh-CN" dirty="0"/>
              <a:t> </a:t>
            </a:r>
            <a:endParaRPr lang="zh-CN" altLang="zh-CN" dirty="0"/>
          </a:p>
          <a:p>
            <a:endParaRPr lang="en-US" altLang="zh-CN" dirty="0">
              <a:solidFill>
                <a:schemeClr val="tx2"/>
              </a:solidFill>
            </a:endParaRPr>
          </a:p>
        </p:txBody>
      </p:sp>
      <p:pic>
        <p:nvPicPr>
          <p:cNvPr id="32" name="图片 31">
            <a:extLst>
              <a:ext uri="{FF2B5EF4-FFF2-40B4-BE49-F238E27FC236}">
                <a16:creationId xmlns:a16="http://schemas.microsoft.com/office/drawing/2014/main" id="{4418261E-2F28-484F-9506-BF27F325D31D}"/>
              </a:ext>
            </a:extLst>
          </p:cNvPr>
          <p:cNvPicPr>
            <a:picLocks noChangeAspect="1"/>
          </p:cNvPicPr>
          <p:nvPr/>
        </p:nvPicPr>
        <p:blipFill>
          <a:blip r:embed="rId14"/>
          <a:stretch>
            <a:fillRect/>
          </a:stretch>
        </p:blipFill>
        <p:spPr>
          <a:xfrm>
            <a:off x="14024018" y="5943601"/>
            <a:ext cx="6182170" cy="3124200"/>
          </a:xfrm>
          <a:prstGeom prst="rect">
            <a:avLst/>
          </a:prstGeom>
        </p:spPr>
      </p:pic>
    </p:spTree>
    <p:extLst>
      <p:ext uri="{BB962C8B-B14F-4D97-AF65-F5344CB8AC3E}">
        <p14:creationId xmlns:p14="http://schemas.microsoft.com/office/powerpoint/2010/main" val="2368233799"/>
      </p:ext>
    </p:extLst>
  </p:cSld>
  <p:clrMapOvr>
    <a:masterClrMapping/>
  </p:clrMapOvr>
</p:sld>
</file>

<file path=ppt/theme/theme1.xml><?xml version="1.0" encoding="utf-8"?>
<a:theme xmlns:a="http://schemas.openxmlformats.org/drawingml/2006/main" name="With Guides">
  <a:themeElements>
    <a:clrScheme name="自定义 1">
      <a:dk1>
        <a:sysClr val="windowText" lastClr="000000"/>
      </a:dk1>
      <a:lt1>
        <a:sysClr val="window" lastClr="FFFFFF"/>
      </a:lt1>
      <a:dk2>
        <a:srgbClr val="244061"/>
      </a:dk2>
      <a:lt2>
        <a:srgbClr val="FFFFFF"/>
      </a:lt2>
      <a:accent1>
        <a:srgbClr val="244061"/>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6" id="{6CD38F43-BC11-D541-A765-0CC0030C5828}" vid="{39AE24C9-BE46-B142-8FDB-84C70E8283D9}"/>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6" id="{6CD38F43-BC11-D541-A765-0CC0030C5828}" vid="{B8008906-C728-D147-9DBA-2156C83D3A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881</TotalTime>
  <Words>670</Words>
  <Application>Microsoft Office PowerPoint</Application>
  <PresentationFormat>自定义</PresentationFormat>
  <Paragraphs>41</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vt:i4>
      </vt:variant>
    </vt:vector>
  </HeadingPairs>
  <TitlesOfParts>
    <vt:vector size="8" baseType="lpstr">
      <vt:lpstr>Arial</vt:lpstr>
      <vt:lpstr>Arial Black</vt:lpstr>
      <vt:lpstr>Arial Narrow</vt:lpstr>
      <vt:lpstr>Calibri</vt:lpstr>
      <vt:lpstr>Trebuchet MS</vt:lpstr>
      <vt:lpstr>With Guides</vt:lpstr>
      <vt:lpstr>Without Guides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Heng Zhou</cp:lastModifiedBy>
  <cp:revision>53</cp:revision>
  <dcterms:created xsi:type="dcterms:W3CDTF">2019-01-09T23:43:53Z</dcterms:created>
  <dcterms:modified xsi:type="dcterms:W3CDTF">2019-11-27T20:15:55Z</dcterms:modified>
</cp:coreProperties>
</file>