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55" r:id="rId1"/>
  </p:sldMasterIdLst>
  <p:notesMasterIdLst>
    <p:notesMasterId r:id="rId15"/>
  </p:notesMasterIdLst>
  <p:handoutMasterIdLst>
    <p:handoutMasterId r:id="rId16"/>
  </p:handoutMasterIdLst>
  <p:sldIdLst>
    <p:sldId id="276" r:id="rId2"/>
    <p:sldId id="309" r:id="rId3"/>
    <p:sldId id="310" r:id="rId4"/>
    <p:sldId id="311" r:id="rId5"/>
    <p:sldId id="313" r:id="rId6"/>
    <p:sldId id="314" r:id="rId7"/>
    <p:sldId id="312" r:id="rId8"/>
    <p:sldId id="315" r:id="rId9"/>
    <p:sldId id="317" r:id="rId10"/>
    <p:sldId id="318" r:id="rId11"/>
    <p:sldId id="319" r:id="rId12"/>
    <p:sldId id="320" r:id="rId13"/>
    <p:sldId id="321" r:id="rId14"/>
  </p:sldIdLst>
  <p:sldSz cx="10693400" cy="7561263"/>
  <p:notesSz cx="6858000" cy="9144000"/>
  <p:embeddedFontLst>
    <p:embeddedFont>
      <p:font typeface="Calibri" panose="020F0502020204030204" pitchFamily="34" charset="0"/>
      <p:regular r:id="rId17"/>
      <p:bold r:id="rId18"/>
      <p:italic r:id="rId19"/>
      <p:boldItalic r:id="rId20"/>
    </p:embeddedFont>
    <p:embeddedFont>
      <p:font typeface="Cambria Math" panose="02040503050406030204" pitchFamily="18" charset="0"/>
      <p:regular r:id="rId21"/>
    </p:embeddedFont>
  </p:embeddedFontLst>
  <p:defaultTextStyle>
    <a:defPPr>
      <a:defRPr lang="ja-JP"/>
    </a:defPPr>
    <a:lvl1pPr marL="0" algn="l" defTabSz="1043055" rtl="0" eaLnBrk="1" latinLnBrk="0" hangingPunct="1">
      <a:defRPr kumimoji="1" sz="2000" kern="1200">
        <a:solidFill>
          <a:schemeClr val="tx1"/>
        </a:solidFill>
        <a:latin typeface="+mn-lt"/>
        <a:ea typeface="+mn-ea"/>
        <a:cs typeface="+mn-cs"/>
      </a:defRPr>
    </a:lvl1pPr>
    <a:lvl2pPr marL="521527" algn="l" defTabSz="1043055" rtl="0" eaLnBrk="1" latinLnBrk="0" hangingPunct="1">
      <a:defRPr kumimoji="1" sz="2000" kern="1200">
        <a:solidFill>
          <a:schemeClr val="tx1"/>
        </a:solidFill>
        <a:latin typeface="+mn-lt"/>
        <a:ea typeface="+mn-ea"/>
        <a:cs typeface="+mn-cs"/>
      </a:defRPr>
    </a:lvl2pPr>
    <a:lvl3pPr marL="1043055" algn="l" defTabSz="1043055" rtl="0" eaLnBrk="1" latinLnBrk="0" hangingPunct="1">
      <a:defRPr kumimoji="1" sz="2000" kern="1200">
        <a:solidFill>
          <a:schemeClr val="tx1"/>
        </a:solidFill>
        <a:latin typeface="+mn-lt"/>
        <a:ea typeface="+mn-ea"/>
        <a:cs typeface="+mn-cs"/>
      </a:defRPr>
    </a:lvl3pPr>
    <a:lvl4pPr marL="1564582" algn="l" defTabSz="1043055" rtl="0" eaLnBrk="1" latinLnBrk="0" hangingPunct="1">
      <a:defRPr kumimoji="1" sz="2000" kern="1200">
        <a:solidFill>
          <a:schemeClr val="tx1"/>
        </a:solidFill>
        <a:latin typeface="+mn-lt"/>
        <a:ea typeface="+mn-ea"/>
        <a:cs typeface="+mn-cs"/>
      </a:defRPr>
    </a:lvl4pPr>
    <a:lvl5pPr marL="2086109" algn="l" defTabSz="1043055" rtl="0" eaLnBrk="1" latinLnBrk="0" hangingPunct="1">
      <a:defRPr kumimoji="1" sz="2000" kern="1200">
        <a:solidFill>
          <a:schemeClr val="tx1"/>
        </a:solidFill>
        <a:latin typeface="+mn-lt"/>
        <a:ea typeface="+mn-ea"/>
        <a:cs typeface="+mn-cs"/>
      </a:defRPr>
    </a:lvl5pPr>
    <a:lvl6pPr marL="2607636" algn="l" defTabSz="1043055" rtl="0" eaLnBrk="1" latinLnBrk="0" hangingPunct="1">
      <a:defRPr kumimoji="1" sz="2000" kern="1200">
        <a:solidFill>
          <a:schemeClr val="tx1"/>
        </a:solidFill>
        <a:latin typeface="+mn-lt"/>
        <a:ea typeface="+mn-ea"/>
        <a:cs typeface="+mn-cs"/>
      </a:defRPr>
    </a:lvl6pPr>
    <a:lvl7pPr marL="3129164" algn="l" defTabSz="1043055" rtl="0" eaLnBrk="1" latinLnBrk="0" hangingPunct="1">
      <a:defRPr kumimoji="1" sz="2000" kern="1200">
        <a:solidFill>
          <a:schemeClr val="tx1"/>
        </a:solidFill>
        <a:latin typeface="+mn-lt"/>
        <a:ea typeface="+mn-ea"/>
        <a:cs typeface="+mn-cs"/>
      </a:defRPr>
    </a:lvl7pPr>
    <a:lvl8pPr marL="3650691" algn="l" defTabSz="1043055" rtl="0" eaLnBrk="1" latinLnBrk="0" hangingPunct="1">
      <a:defRPr kumimoji="1" sz="2000" kern="1200">
        <a:solidFill>
          <a:schemeClr val="tx1"/>
        </a:solidFill>
        <a:latin typeface="+mn-lt"/>
        <a:ea typeface="+mn-ea"/>
        <a:cs typeface="+mn-cs"/>
      </a:defRPr>
    </a:lvl8pPr>
    <a:lvl9pPr marL="4172218" algn="l" defTabSz="1043055" rtl="0" eaLnBrk="1" latinLnBrk="0" hangingPunct="1">
      <a:defRPr kumimoji="1"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76092"/>
    <a:srgbClr val="984807"/>
    <a:srgbClr val="000000"/>
    <a:srgbClr val="303030"/>
    <a:srgbClr val="5C5C5C"/>
    <a:srgbClr val="7F7F7F"/>
    <a:srgbClr val="A6A6A6"/>
    <a:srgbClr val="BFBFB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93" autoAdjust="0"/>
    <p:restoredTop sz="99849" autoAdjust="0"/>
  </p:normalViewPr>
  <p:slideViewPr>
    <p:cSldViewPr>
      <p:cViewPr varScale="1">
        <p:scale>
          <a:sx n="74" d="100"/>
          <a:sy n="74" d="100"/>
        </p:scale>
        <p:origin x="78" y="156"/>
      </p:cViewPr>
      <p:guideLst>
        <p:guide orient="horz" pos="2382"/>
        <p:guide pos="33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2928"/>
    </p:cViewPr>
  </p:sorterViewPr>
  <p:notesViewPr>
    <p:cSldViewPr>
      <p:cViewPr varScale="1">
        <p:scale>
          <a:sx n="66" d="100"/>
          <a:sy n="66" d="100"/>
        </p:scale>
        <p:origin x="-338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26FAA6-0A37-2B46-AFFD-FF93273CF6DA}" type="datetimeFigureOut">
              <a:rPr kumimoji="1" lang="ja-JP" altLang="en-US" smtClean="0"/>
              <a:t>2019/1/24</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C25054-A584-804F-ADE2-7C70339F12FB}" type="slidenum">
              <a:rPr kumimoji="1" lang="ja-JP" altLang="en-US" smtClean="0"/>
              <a:t>‹#›</a:t>
            </a:fld>
            <a:endParaRPr kumimoji="1" lang="ja-JP" altLang="en-US"/>
          </a:p>
        </p:txBody>
      </p:sp>
    </p:spTree>
    <p:extLst>
      <p:ext uri="{BB962C8B-B14F-4D97-AF65-F5344CB8AC3E}">
        <p14:creationId xmlns:p14="http://schemas.microsoft.com/office/powerpoint/2010/main" val="42243736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52A93A-4768-49C7-8518-DBE5E48023AB}" type="datetimeFigureOut">
              <a:rPr kumimoji="1" lang="ja-JP" altLang="en-US" smtClean="0"/>
              <a:pPr/>
              <a:t>2019/1/24</a:t>
            </a:fld>
            <a:endParaRPr kumimoji="1" lang="ja-JP" altLang="en-US"/>
          </a:p>
        </p:txBody>
      </p:sp>
      <p:sp>
        <p:nvSpPr>
          <p:cNvPr id="4" name="スライド イメージ プレースホルダ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E4D030-1751-4CD0-AC2A-C9DF4C3F4C39}" type="slidenum">
              <a:rPr kumimoji="1" lang="ja-JP" altLang="en-US" smtClean="0"/>
              <a:pPr/>
              <a:t>‹#›</a:t>
            </a:fld>
            <a:endParaRPr kumimoji="1" lang="ja-JP" altLang="en-US"/>
          </a:p>
        </p:txBody>
      </p:sp>
    </p:spTree>
    <p:extLst>
      <p:ext uri="{BB962C8B-B14F-4D97-AF65-F5344CB8AC3E}">
        <p14:creationId xmlns:p14="http://schemas.microsoft.com/office/powerpoint/2010/main" val="2920743182"/>
      </p:ext>
    </p:extLst>
  </p:cSld>
  <p:clrMap bg1="lt1" tx1="dk1" bg2="lt2" tx2="dk2" accent1="accent1" accent2="accent2" accent3="accent3" accent4="accent4" accent5="accent5" accent6="accent6" hlink="hlink" folHlink="folHlink"/>
  <p:hf hdr="0" ftr="0" dt="0"/>
  <p:notesStyle>
    <a:lvl1pPr marL="0" algn="l" defTabSz="1043055" rtl="0" eaLnBrk="1" latinLnBrk="0" hangingPunct="1">
      <a:defRPr kumimoji="1" sz="1400" kern="1200">
        <a:solidFill>
          <a:schemeClr val="tx1"/>
        </a:solidFill>
        <a:latin typeface="+mn-lt"/>
        <a:ea typeface="+mn-ea"/>
        <a:cs typeface="+mn-cs"/>
      </a:defRPr>
    </a:lvl1pPr>
    <a:lvl2pPr marL="521527" algn="l" defTabSz="1043055" rtl="0" eaLnBrk="1" latinLnBrk="0" hangingPunct="1">
      <a:defRPr kumimoji="1" sz="1400" kern="1200">
        <a:solidFill>
          <a:schemeClr val="tx1"/>
        </a:solidFill>
        <a:latin typeface="+mn-lt"/>
        <a:ea typeface="+mn-ea"/>
        <a:cs typeface="+mn-cs"/>
      </a:defRPr>
    </a:lvl2pPr>
    <a:lvl3pPr marL="1043055" algn="l" defTabSz="1043055" rtl="0" eaLnBrk="1" latinLnBrk="0" hangingPunct="1">
      <a:defRPr kumimoji="1" sz="1400" kern="1200">
        <a:solidFill>
          <a:schemeClr val="tx1"/>
        </a:solidFill>
        <a:latin typeface="+mn-lt"/>
        <a:ea typeface="+mn-ea"/>
        <a:cs typeface="+mn-cs"/>
      </a:defRPr>
    </a:lvl3pPr>
    <a:lvl4pPr marL="1564582" algn="l" defTabSz="1043055" rtl="0" eaLnBrk="1" latinLnBrk="0" hangingPunct="1">
      <a:defRPr kumimoji="1" sz="1400" kern="1200">
        <a:solidFill>
          <a:schemeClr val="tx1"/>
        </a:solidFill>
        <a:latin typeface="+mn-lt"/>
        <a:ea typeface="+mn-ea"/>
        <a:cs typeface="+mn-cs"/>
      </a:defRPr>
    </a:lvl4pPr>
    <a:lvl5pPr marL="2086109" algn="l" defTabSz="1043055" rtl="0" eaLnBrk="1" latinLnBrk="0" hangingPunct="1">
      <a:defRPr kumimoji="1" sz="1400" kern="1200">
        <a:solidFill>
          <a:schemeClr val="tx1"/>
        </a:solidFill>
        <a:latin typeface="+mn-lt"/>
        <a:ea typeface="+mn-ea"/>
        <a:cs typeface="+mn-cs"/>
      </a:defRPr>
    </a:lvl5pPr>
    <a:lvl6pPr marL="2607636" algn="l" defTabSz="1043055" rtl="0" eaLnBrk="1" latinLnBrk="0" hangingPunct="1">
      <a:defRPr kumimoji="1" sz="1400" kern="1200">
        <a:solidFill>
          <a:schemeClr val="tx1"/>
        </a:solidFill>
        <a:latin typeface="+mn-lt"/>
        <a:ea typeface="+mn-ea"/>
        <a:cs typeface="+mn-cs"/>
      </a:defRPr>
    </a:lvl6pPr>
    <a:lvl7pPr marL="3129164" algn="l" defTabSz="1043055" rtl="0" eaLnBrk="1" latinLnBrk="0" hangingPunct="1">
      <a:defRPr kumimoji="1" sz="1400" kern="1200">
        <a:solidFill>
          <a:schemeClr val="tx1"/>
        </a:solidFill>
        <a:latin typeface="+mn-lt"/>
        <a:ea typeface="+mn-ea"/>
        <a:cs typeface="+mn-cs"/>
      </a:defRPr>
    </a:lvl7pPr>
    <a:lvl8pPr marL="3650691" algn="l" defTabSz="1043055" rtl="0" eaLnBrk="1" latinLnBrk="0" hangingPunct="1">
      <a:defRPr kumimoji="1" sz="1400" kern="1200">
        <a:solidFill>
          <a:schemeClr val="tx1"/>
        </a:solidFill>
        <a:latin typeface="+mn-lt"/>
        <a:ea typeface="+mn-ea"/>
        <a:cs typeface="+mn-cs"/>
      </a:defRPr>
    </a:lvl8pPr>
    <a:lvl9pPr marL="4172218" algn="l" defTabSz="1043055" rtl="0" eaLnBrk="1" latinLnBrk="0" hangingPunct="1">
      <a:defRPr kumimoji="1"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1</a:t>
            </a:fld>
            <a:endParaRPr kumimoji="1" lang="ja-JP" altLang="en-US"/>
          </a:p>
        </p:txBody>
      </p:sp>
    </p:spTree>
    <p:extLst>
      <p:ext uri="{BB962C8B-B14F-4D97-AF65-F5344CB8AC3E}">
        <p14:creationId xmlns:p14="http://schemas.microsoft.com/office/powerpoint/2010/main" val="278235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10</a:t>
            </a:fld>
            <a:endParaRPr kumimoji="1" lang="ja-JP" altLang="en-US"/>
          </a:p>
        </p:txBody>
      </p:sp>
    </p:spTree>
    <p:extLst>
      <p:ext uri="{BB962C8B-B14F-4D97-AF65-F5344CB8AC3E}">
        <p14:creationId xmlns:p14="http://schemas.microsoft.com/office/powerpoint/2010/main" val="2090796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11</a:t>
            </a:fld>
            <a:endParaRPr kumimoji="1" lang="ja-JP" altLang="en-US"/>
          </a:p>
        </p:txBody>
      </p:sp>
    </p:spTree>
    <p:extLst>
      <p:ext uri="{BB962C8B-B14F-4D97-AF65-F5344CB8AC3E}">
        <p14:creationId xmlns:p14="http://schemas.microsoft.com/office/powerpoint/2010/main" val="1769552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12</a:t>
            </a:fld>
            <a:endParaRPr kumimoji="1" lang="ja-JP" altLang="en-US"/>
          </a:p>
        </p:txBody>
      </p:sp>
    </p:spTree>
    <p:extLst>
      <p:ext uri="{BB962C8B-B14F-4D97-AF65-F5344CB8AC3E}">
        <p14:creationId xmlns:p14="http://schemas.microsoft.com/office/powerpoint/2010/main" val="1356162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13</a:t>
            </a:fld>
            <a:endParaRPr kumimoji="1" lang="ja-JP" altLang="en-US"/>
          </a:p>
        </p:txBody>
      </p:sp>
    </p:spTree>
    <p:extLst>
      <p:ext uri="{BB962C8B-B14F-4D97-AF65-F5344CB8AC3E}">
        <p14:creationId xmlns:p14="http://schemas.microsoft.com/office/powerpoint/2010/main" val="3457408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2</a:t>
            </a:fld>
            <a:endParaRPr kumimoji="1" lang="ja-JP" altLang="en-US"/>
          </a:p>
        </p:txBody>
      </p:sp>
    </p:spTree>
    <p:extLst>
      <p:ext uri="{BB962C8B-B14F-4D97-AF65-F5344CB8AC3E}">
        <p14:creationId xmlns:p14="http://schemas.microsoft.com/office/powerpoint/2010/main" val="2295723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3</a:t>
            </a:fld>
            <a:endParaRPr kumimoji="1" lang="ja-JP" altLang="en-US"/>
          </a:p>
        </p:txBody>
      </p:sp>
    </p:spTree>
    <p:extLst>
      <p:ext uri="{BB962C8B-B14F-4D97-AF65-F5344CB8AC3E}">
        <p14:creationId xmlns:p14="http://schemas.microsoft.com/office/powerpoint/2010/main" val="2821875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4</a:t>
            </a:fld>
            <a:endParaRPr kumimoji="1" lang="ja-JP" altLang="en-US"/>
          </a:p>
        </p:txBody>
      </p:sp>
    </p:spTree>
    <p:extLst>
      <p:ext uri="{BB962C8B-B14F-4D97-AF65-F5344CB8AC3E}">
        <p14:creationId xmlns:p14="http://schemas.microsoft.com/office/powerpoint/2010/main" val="3636888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5</a:t>
            </a:fld>
            <a:endParaRPr kumimoji="1" lang="ja-JP" altLang="en-US"/>
          </a:p>
        </p:txBody>
      </p:sp>
    </p:spTree>
    <p:extLst>
      <p:ext uri="{BB962C8B-B14F-4D97-AF65-F5344CB8AC3E}">
        <p14:creationId xmlns:p14="http://schemas.microsoft.com/office/powerpoint/2010/main" val="2209604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6</a:t>
            </a:fld>
            <a:endParaRPr kumimoji="1" lang="ja-JP" altLang="en-US"/>
          </a:p>
        </p:txBody>
      </p:sp>
    </p:spTree>
    <p:extLst>
      <p:ext uri="{BB962C8B-B14F-4D97-AF65-F5344CB8AC3E}">
        <p14:creationId xmlns:p14="http://schemas.microsoft.com/office/powerpoint/2010/main" val="1308347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7</a:t>
            </a:fld>
            <a:endParaRPr kumimoji="1" lang="ja-JP" altLang="en-US"/>
          </a:p>
        </p:txBody>
      </p:sp>
    </p:spTree>
    <p:extLst>
      <p:ext uri="{BB962C8B-B14F-4D97-AF65-F5344CB8AC3E}">
        <p14:creationId xmlns:p14="http://schemas.microsoft.com/office/powerpoint/2010/main" val="3498557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8</a:t>
            </a:fld>
            <a:endParaRPr kumimoji="1" lang="ja-JP" altLang="en-US"/>
          </a:p>
        </p:txBody>
      </p:sp>
    </p:spTree>
    <p:extLst>
      <p:ext uri="{BB962C8B-B14F-4D97-AF65-F5344CB8AC3E}">
        <p14:creationId xmlns:p14="http://schemas.microsoft.com/office/powerpoint/2010/main" val="447162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4888" y="685800"/>
            <a:ext cx="4848225" cy="3429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19E4D030-1751-4CD0-AC2A-C9DF4C3F4C39}" type="slidenum">
              <a:rPr kumimoji="1" lang="ja-JP" altLang="en-US" smtClean="0"/>
              <a:pPr/>
              <a:t>9</a:t>
            </a:fld>
            <a:endParaRPr kumimoji="1" lang="ja-JP" altLang="en-US"/>
          </a:p>
        </p:txBody>
      </p:sp>
    </p:spTree>
    <p:extLst>
      <p:ext uri="{BB962C8B-B14F-4D97-AF65-F5344CB8AC3E}">
        <p14:creationId xmlns:p14="http://schemas.microsoft.com/office/powerpoint/2010/main" val="1995968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表紙">
    <p:spTree>
      <p:nvGrpSpPr>
        <p:cNvPr id="1" name=""/>
        <p:cNvGrpSpPr/>
        <p:nvPr/>
      </p:nvGrpSpPr>
      <p:grpSpPr>
        <a:xfrm>
          <a:off x="0" y="0"/>
          <a:ext cx="0" cy="0"/>
          <a:chOff x="0" y="0"/>
          <a:chExt cx="0" cy="0"/>
        </a:xfrm>
      </p:grpSpPr>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 y="0"/>
            <a:ext cx="10693908" cy="7562088"/>
          </a:xfrm>
          <a:prstGeom prst="rect">
            <a:avLst/>
          </a:prstGeom>
        </p:spPr>
      </p:pic>
      <p:sp>
        <p:nvSpPr>
          <p:cNvPr id="2" name="タイトル 1"/>
          <p:cNvSpPr>
            <a:spLocks noGrp="1"/>
          </p:cNvSpPr>
          <p:nvPr>
            <p:ph type="ctrTitle"/>
          </p:nvPr>
        </p:nvSpPr>
        <p:spPr>
          <a:xfrm>
            <a:off x="666180" y="2700511"/>
            <a:ext cx="5904657" cy="589804"/>
          </a:xfrm>
          <a:prstGeom prst="rect">
            <a:avLst/>
          </a:prstGeom>
          <a:noFill/>
          <a:ln w="9525">
            <a:noFill/>
            <a:miter lim="800000"/>
            <a:headEnd/>
            <a:tailEnd/>
          </a:ln>
          <a:effectLst>
            <a:outerShdw dist="53882" dir="2700000" algn="ctr" rotWithShape="0">
              <a:srgbClr val="FFFFFF"/>
            </a:outerShdw>
          </a:effectLst>
        </p:spPr>
        <p:txBody>
          <a:bodyPr vert="horz" wrap="square" lIns="104293" tIns="0" rIns="104293" bIns="0" numCol="1" anchor="b" anchorCtr="0" compatLnSpc="1">
            <a:prstTxWarp prst="textNoShape">
              <a:avLst/>
            </a:prstTxWarp>
            <a:noAutofit/>
          </a:bodyPr>
          <a:lstStyle>
            <a:lvl1pPr algn="l" rtl="0" fontAlgn="base">
              <a:spcBef>
                <a:spcPct val="0"/>
              </a:spcBef>
              <a:spcAft>
                <a:spcPct val="0"/>
              </a:spcAft>
              <a:defRPr kumimoji="1" lang="ja-JP" altLang="en-US" sz="3200" b="1">
                <a:solidFill>
                  <a:srgbClr val="000000"/>
                </a:solidFill>
                <a:latin typeface="ＭＳ Ｐゴシック" pitchFamily="50" charset="-128"/>
                <a:ea typeface="ＭＳ Ｐゴシック" pitchFamily="50" charset="-128"/>
                <a:cs typeface="+mj-cs"/>
              </a:defRPr>
            </a:lvl1pPr>
          </a:lstStyle>
          <a:p>
            <a:r>
              <a:rPr kumimoji="1" lang="ja-JP" altLang="en-US" dirty="0"/>
              <a:t>マスタ タイトルの書式設定</a:t>
            </a:r>
          </a:p>
        </p:txBody>
      </p:sp>
      <p:sp>
        <p:nvSpPr>
          <p:cNvPr id="3" name="サブタイトル 2"/>
          <p:cNvSpPr>
            <a:spLocks noGrp="1"/>
          </p:cNvSpPr>
          <p:nvPr>
            <p:ph type="subTitle" idx="1"/>
          </p:nvPr>
        </p:nvSpPr>
        <p:spPr>
          <a:xfrm>
            <a:off x="666180" y="3420591"/>
            <a:ext cx="5904657" cy="442642"/>
          </a:xfrm>
          <a:prstGeom prst="rect">
            <a:avLst/>
          </a:prstGeom>
          <a:noFill/>
          <a:ln w="9525">
            <a:noFill/>
            <a:miter lim="800000"/>
            <a:headEnd/>
            <a:tailEnd/>
          </a:ln>
          <a:effectLst/>
        </p:spPr>
        <p:txBody>
          <a:bodyPr vert="horz" wrap="none" lIns="104293" tIns="52146" rIns="104293" bIns="52146" numCol="1" anchor="t" anchorCtr="0" compatLnSpc="1">
            <a:prstTxWarp prst="textNoShape">
              <a:avLst/>
            </a:prstTxWarp>
            <a:noAutofit/>
          </a:bodyPr>
          <a:lstStyle>
            <a:lvl1pPr marL="0" indent="0" algn="l" rtl="0" fontAlgn="base">
              <a:spcBef>
                <a:spcPct val="0"/>
              </a:spcBef>
              <a:spcAft>
                <a:spcPct val="80000"/>
              </a:spcAft>
              <a:buNone/>
              <a:defRPr kumimoji="1" lang="ja-JP" altLang="en-US" sz="2400" b="0">
                <a:solidFill>
                  <a:srgbClr val="376092"/>
                </a:solidFill>
                <a:latin typeface="ＭＳ Ｐゴシック" pitchFamily="50" charset="-128"/>
                <a:ea typeface="ＭＳ Ｐゴシック" pitchFamily="50" charset="-128"/>
                <a:cs typeface="+mn-cs"/>
              </a:defRPr>
            </a:lvl1pPr>
            <a:lvl2pPr marL="521527" indent="0" algn="ctr">
              <a:buNone/>
              <a:defRPr>
                <a:solidFill>
                  <a:schemeClr val="tx1">
                    <a:tint val="75000"/>
                  </a:schemeClr>
                </a:solidFill>
              </a:defRPr>
            </a:lvl2pPr>
            <a:lvl3pPr marL="1043055" indent="0" algn="ctr">
              <a:buNone/>
              <a:defRPr>
                <a:solidFill>
                  <a:schemeClr val="tx1">
                    <a:tint val="75000"/>
                  </a:schemeClr>
                </a:solidFill>
              </a:defRPr>
            </a:lvl3pPr>
            <a:lvl4pPr marL="1564582" indent="0" algn="ctr">
              <a:buNone/>
              <a:defRPr>
                <a:solidFill>
                  <a:schemeClr val="tx1">
                    <a:tint val="75000"/>
                  </a:schemeClr>
                </a:solidFill>
              </a:defRPr>
            </a:lvl4pPr>
            <a:lvl5pPr marL="2086109" indent="0" algn="ctr">
              <a:buNone/>
              <a:defRPr>
                <a:solidFill>
                  <a:schemeClr val="tx1">
                    <a:tint val="75000"/>
                  </a:schemeClr>
                </a:solidFill>
              </a:defRPr>
            </a:lvl5pPr>
            <a:lvl6pPr marL="2607636" indent="0" algn="ctr">
              <a:buNone/>
              <a:defRPr>
                <a:solidFill>
                  <a:schemeClr val="tx1">
                    <a:tint val="75000"/>
                  </a:schemeClr>
                </a:solidFill>
              </a:defRPr>
            </a:lvl6pPr>
            <a:lvl7pPr marL="3129164" indent="0" algn="ctr">
              <a:buNone/>
              <a:defRPr>
                <a:solidFill>
                  <a:schemeClr val="tx1">
                    <a:tint val="75000"/>
                  </a:schemeClr>
                </a:solidFill>
              </a:defRPr>
            </a:lvl7pPr>
            <a:lvl8pPr marL="3650691" indent="0" algn="ctr">
              <a:buNone/>
              <a:defRPr>
                <a:solidFill>
                  <a:schemeClr val="tx1">
                    <a:tint val="75000"/>
                  </a:schemeClr>
                </a:solidFill>
              </a:defRPr>
            </a:lvl8pPr>
            <a:lvl9pPr marL="4172218" indent="0" algn="ctr">
              <a:buNone/>
              <a:defRPr>
                <a:solidFill>
                  <a:schemeClr val="tx1">
                    <a:tint val="75000"/>
                  </a:schemeClr>
                </a:solidFill>
              </a:defRPr>
            </a:lvl9pPr>
          </a:lstStyle>
          <a:p>
            <a:r>
              <a:rPr kumimoji="1" lang="ja-JP" altLang="en-US" dirty="0"/>
              <a:t>マスタ サブタイトルの書式設定</a:t>
            </a:r>
          </a:p>
        </p:txBody>
      </p:sp>
    </p:spTree>
    <p:extLst>
      <p:ext uri="{BB962C8B-B14F-4D97-AF65-F5344CB8AC3E}">
        <p14:creationId xmlns:p14="http://schemas.microsoft.com/office/powerpoint/2010/main" val="277443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p:cNvSpPr>
            <a:spLocks noGrp="1"/>
          </p:cNvSpPr>
          <p:nvPr>
            <p:ph idx="1"/>
          </p:nvPr>
        </p:nvSpPr>
        <p:spPr>
          <a:xfrm>
            <a:off x="882204" y="1620391"/>
            <a:ext cx="8928000" cy="5111960"/>
          </a:xfrm>
          <a:prstGeom prst="rect">
            <a:avLst/>
          </a:prstGeom>
        </p:spPr>
        <p:txBody>
          <a:bodyPr/>
          <a:lstStyle>
            <a:lvl1pPr marL="215900" indent="-215900">
              <a:spcBef>
                <a:spcPts val="500"/>
              </a:spcBef>
              <a:buClr>
                <a:srgbClr val="376092"/>
              </a:buClr>
              <a:buFont typeface="Wingdings" pitchFamily="2" charset="2"/>
              <a:buChar char="l"/>
              <a:defRPr sz="1600">
                <a:latin typeface="ＭＳ Ｐゴシック" pitchFamily="50" charset="-128"/>
                <a:ea typeface="ＭＳ Ｐゴシック" pitchFamily="50" charset="-128"/>
              </a:defRPr>
            </a:lvl1pPr>
            <a:lvl2pPr marL="533400" indent="-273050">
              <a:spcBef>
                <a:spcPts val="500"/>
              </a:spcBef>
              <a:buClr>
                <a:srgbClr val="A6A6A6"/>
              </a:buClr>
              <a:buFont typeface="Wingdings" pitchFamily="2" charset="2"/>
              <a:buChar char="l"/>
              <a:defRPr sz="1400">
                <a:latin typeface="ＭＳ Ｐゴシック" pitchFamily="50" charset="-128"/>
                <a:ea typeface="ＭＳ Ｐゴシック" pitchFamily="50" charset="-128"/>
              </a:defRPr>
            </a:lvl2pPr>
            <a:lvl3pPr marL="771525" indent="-228600">
              <a:spcBef>
                <a:spcPts val="500"/>
              </a:spcBef>
              <a:buClr>
                <a:srgbClr val="A6A6A6"/>
              </a:buClr>
              <a:buFont typeface="Wingdings" pitchFamily="2" charset="2"/>
              <a:buChar char="l"/>
              <a:defRPr sz="1400">
                <a:latin typeface="ＭＳ Ｐゴシック" pitchFamily="50" charset="-128"/>
                <a:ea typeface="ＭＳ Ｐゴシック" pitchFamily="50" charset="-128"/>
              </a:defRPr>
            </a:lvl3pPr>
            <a:lvl4pPr marL="1066800" indent="-228600">
              <a:spcBef>
                <a:spcPts val="500"/>
              </a:spcBef>
              <a:defRPr sz="1200">
                <a:latin typeface="ＭＳ Ｐゴシック" pitchFamily="50" charset="-128"/>
                <a:ea typeface="ＭＳ Ｐゴシック" pitchFamily="50" charset="-128"/>
              </a:defRPr>
            </a:lvl4pPr>
            <a:lvl5pPr marL="1317625" indent="-228600">
              <a:spcBef>
                <a:spcPts val="500"/>
              </a:spcBef>
              <a:defRPr sz="1200">
                <a:latin typeface="ＭＳ Ｐゴシック" pitchFamily="50" charset="-128"/>
                <a:ea typeface="ＭＳ Ｐゴシック"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フッター プレースホルダ 4"/>
          <p:cNvSpPr>
            <a:spLocks noGrp="1"/>
          </p:cNvSpPr>
          <p:nvPr>
            <p:ph type="ftr" sz="quarter" idx="3"/>
          </p:nvPr>
        </p:nvSpPr>
        <p:spPr>
          <a:xfrm>
            <a:off x="4986700" y="7093023"/>
            <a:ext cx="720000" cy="216000"/>
          </a:xfrm>
          <a:prstGeom prst="rect">
            <a:avLst/>
          </a:prstGeom>
        </p:spPr>
        <p:txBody>
          <a:bodyPr vert="horz" wrap="none" lIns="104305" tIns="52153" rIns="104305" bIns="52153" rtlCol="0" anchor="ctr">
            <a:noAutofit/>
          </a:bodyPr>
          <a:lstStyle>
            <a:lvl1pPr marL="0" marR="0" indent="0" algn="ctr" defTabSz="1043055" rtl="0" eaLnBrk="1" fontAlgn="auto" latinLnBrk="0" hangingPunct="1">
              <a:lnSpc>
                <a:spcPct val="100000"/>
              </a:lnSpc>
              <a:spcBef>
                <a:spcPts val="0"/>
              </a:spcBef>
              <a:spcAft>
                <a:spcPts val="0"/>
              </a:spcAft>
              <a:buClrTx/>
              <a:buSzTx/>
              <a:buFontTx/>
              <a:buNone/>
              <a:tabLst/>
              <a:defRPr sz="900">
                <a:solidFill>
                  <a:srgbClr val="000000"/>
                </a:solidFill>
                <a:latin typeface="ＭＳ Ｐゴシック" pitchFamily="50" charset="-128"/>
                <a:ea typeface="ＭＳ Ｐゴシック" pitchFamily="50" charset="-128"/>
              </a:defRPr>
            </a:lvl1pPr>
          </a:lstStyle>
          <a:p>
            <a:endParaRPr lang="ja-JP" altLang="en-US" dirty="0"/>
          </a:p>
        </p:txBody>
      </p:sp>
      <p:sp>
        <p:nvSpPr>
          <p:cNvPr id="8" name="スライド番号プレースホルダ 5"/>
          <p:cNvSpPr>
            <a:spLocks noGrp="1"/>
          </p:cNvSpPr>
          <p:nvPr>
            <p:ph type="sldNum" sz="quarter" idx="4"/>
          </p:nvPr>
        </p:nvSpPr>
        <p:spPr>
          <a:xfrm>
            <a:off x="9883204" y="7093023"/>
            <a:ext cx="313965" cy="216000"/>
          </a:xfrm>
          <a:prstGeom prst="rect">
            <a:avLst/>
          </a:prstGeom>
        </p:spPr>
        <p:txBody>
          <a:bodyPr vert="horz" wrap="none" lIns="104305" tIns="52153" rIns="104305" bIns="52153" rtlCol="0" anchor="ctr">
            <a:noAutofit/>
          </a:bodyPr>
          <a:lstStyle>
            <a:lvl1pPr algn="r">
              <a:defRPr sz="1200">
                <a:solidFill>
                  <a:srgbClr val="000000"/>
                </a:solidFill>
                <a:latin typeface="ＭＳ Ｐゴシック" pitchFamily="50" charset="-128"/>
                <a:ea typeface="ＭＳ Ｐゴシック" pitchFamily="50" charset="-128"/>
              </a:defRPr>
            </a:lvl1pPr>
          </a:lstStyle>
          <a:p>
            <a:fld id="{E4DD4CA9-FFF4-4929-B1F3-DD754470E6A2}" type="slidenum">
              <a:rPr lang="ja-JP" altLang="en-US" smtClean="0"/>
              <a:pPr/>
              <a:t>‹#›</a:t>
            </a:fld>
            <a:endParaRPr lang="ja-JP" altLang="en-US" dirty="0"/>
          </a:p>
        </p:txBody>
      </p:sp>
    </p:spTree>
    <p:extLst>
      <p:ext uri="{BB962C8B-B14F-4D97-AF65-F5344CB8AC3E}">
        <p14:creationId xmlns:p14="http://schemas.microsoft.com/office/powerpoint/2010/main" val="41728146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図 4"/>
          <p:cNvPicPr>
            <a:picLocks noChangeAspect="1"/>
          </p:cNvPicPr>
          <p:nvPr userDrawn="1"/>
        </p:nvPicPr>
        <p:blipFill rotWithShape="1">
          <a:blip r:embed="rId4">
            <a:extLst>
              <a:ext uri="{28A0092B-C50C-407E-A947-70E740481C1C}">
                <a14:useLocalDpi xmlns:a14="http://schemas.microsoft.com/office/drawing/2010/main" val="0"/>
              </a:ext>
            </a:extLst>
          </a:blip>
          <a:srcRect t="10746"/>
          <a:stretch/>
        </p:blipFill>
        <p:spPr>
          <a:xfrm>
            <a:off x="-5080" y="108223"/>
            <a:ext cx="10698480" cy="1493543"/>
          </a:xfrm>
          <a:prstGeom prst="rect">
            <a:avLst/>
          </a:prstGeom>
        </p:spPr>
      </p:pic>
      <p:sp>
        <p:nvSpPr>
          <p:cNvPr id="2" name="タイトル プレースホルダー 1"/>
          <p:cNvSpPr>
            <a:spLocks noGrp="1"/>
          </p:cNvSpPr>
          <p:nvPr>
            <p:ph type="title"/>
          </p:nvPr>
        </p:nvSpPr>
        <p:spPr>
          <a:xfrm>
            <a:off x="882204" y="294928"/>
            <a:ext cx="8928994" cy="451842"/>
          </a:xfrm>
          <a:prstGeom prst="rect">
            <a:avLst/>
          </a:prstGeom>
        </p:spPr>
        <p:txBody>
          <a:bodyPr vert="horz" lIns="0" tIns="0" rIns="0" bIns="0" rtlCol="0" anchor="b" anchorCtr="0">
            <a:normAutofit/>
          </a:bodyPr>
          <a:lstStyle/>
          <a:p>
            <a:r>
              <a:rPr kumimoji="1" lang="ja-JP" altLang="en-US" dirty="0"/>
              <a:t>マスター タイトルの書式設定</a:t>
            </a:r>
          </a:p>
        </p:txBody>
      </p:sp>
      <p:sp>
        <p:nvSpPr>
          <p:cNvPr id="8" name="フッター プレースホルダ 4"/>
          <p:cNvSpPr>
            <a:spLocks noGrp="1"/>
          </p:cNvSpPr>
          <p:nvPr>
            <p:ph type="ftr" sz="quarter" idx="3"/>
          </p:nvPr>
        </p:nvSpPr>
        <p:spPr>
          <a:xfrm>
            <a:off x="4986700" y="7093023"/>
            <a:ext cx="720000" cy="216000"/>
          </a:xfrm>
          <a:prstGeom prst="rect">
            <a:avLst/>
          </a:prstGeom>
        </p:spPr>
        <p:txBody>
          <a:bodyPr vert="horz" wrap="none" lIns="104305" tIns="52153" rIns="104305" bIns="52153" rtlCol="0" anchor="ctr">
            <a:noAutofit/>
          </a:bodyPr>
          <a:lstStyle>
            <a:lvl1pPr marL="0" marR="0" indent="0" algn="ctr" defTabSz="1043055" rtl="0" eaLnBrk="1" fontAlgn="auto" latinLnBrk="0" hangingPunct="1">
              <a:lnSpc>
                <a:spcPct val="100000"/>
              </a:lnSpc>
              <a:spcBef>
                <a:spcPts val="0"/>
              </a:spcBef>
              <a:spcAft>
                <a:spcPts val="0"/>
              </a:spcAft>
              <a:buClrTx/>
              <a:buSzTx/>
              <a:buFontTx/>
              <a:buNone/>
              <a:tabLst/>
              <a:defRPr sz="900">
                <a:solidFill>
                  <a:srgbClr val="000000"/>
                </a:solidFill>
                <a:latin typeface="ＭＳ Ｐゴシック" pitchFamily="50" charset="-128"/>
                <a:ea typeface="ＭＳ Ｐゴシック" pitchFamily="50" charset="-128"/>
              </a:defRPr>
            </a:lvl1pPr>
          </a:lstStyle>
          <a:p>
            <a:endParaRPr lang="ja-JP" altLang="en-US" dirty="0"/>
          </a:p>
        </p:txBody>
      </p:sp>
      <p:sp>
        <p:nvSpPr>
          <p:cNvPr id="9" name="スライド番号プレースホルダ 5"/>
          <p:cNvSpPr>
            <a:spLocks noGrp="1"/>
          </p:cNvSpPr>
          <p:nvPr>
            <p:ph type="sldNum" sz="quarter" idx="4"/>
          </p:nvPr>
        </p:nvSpPr>
        <p:spPr>
          <a:xfrm>
            <a:off x="9883204" y="7093023"/>
            <a:ext cx="313965" cy="216000"/>
          </a:xfrm>
          <a:prstGeom prst="rect">
            <a:avLst/>
          </a:prstGeom>
        </p:spPr>
        <p:txBody>
          <a:bodyPr vert="horz" wrap="none" lIns="104305" tIns="52153" rIns="104305" bIns="52153" rtlCol="0" anchor="ctr">
            <a:noAutofit/>
          </a:bodyPr>
          <a:lstStyle>
            <a:lvl1pPr algn="r">
              <a:defRPr sz="1200">
                <a:solidFill>
                  <a:srgbClr val="000000"/>
                </a:solidFill>
                <a:latin typeface="ＭＳ Ｐゴシック" pitchFamily="50" charset="-128"/>
                <a:ea typeface="ＭＳ Ｐゴシック" pitchFamily="50" charset="-128"/>
              </a:defRPr>
            </a:lvl1pPr>
          </a:lstStyle>
          <a:p>
            <a:fld id="{E4DD4CA9-FFF4-4929-B1F3-DD754470E6A2}" type="slidenum">
              <a:rPr lang="ja-JP" altLang="en-US" smtClean="0"/>
              <a:pPr/>
              <a:t>‹#›</a:t>
            </a:fld>
            <a:endParaRPr lang="ja-JP" altLang="en-US" dirty="0"/>
          </a:p>
        </p:txBody>
      </p:sp>
    </p:spTree>
    <p:extLst>
      <p:ext uri="{BB962C8B-B14F-4D97-AF65-F5344CB8AC3E}">
        <p14:creationId xmlns:p14="http://schemas.microsoft.com/office/powerpoint/2010/main" val="3206196857"/>
      </p:ext>
    </p:extLst>
  </p:cSld>
  <p:clrMap bg1="lt1" tx1="dk1" bg2="lt2" tx2="dk2" accent1="accent1" accent2="accent2" accent3="accent3" accent4="accent4" accent5="accent5" accent6="accent6" hlink="hlink" folHlink="folHlink"/>
  <p:sldLayoutIdLst>
    <p:sldLayoutId id="2147483667" r:id="rId1"/>
    <p:sldLayoutId id="2147483657" r:id="rId2"/>
  </p:sldLayoutIdLst>
  <p:hf hdr="0" ftr="0" dt="0"/>
  <p:txStyles>
    <p:titleStyle>
      <a:lvl1pPr algn="l" defTabSz="914400" rtl="0" eaLnBrk="1" latinLnBrk="0" hangingPunct="1">
        <a:spcBef>
          <a:spcPct val="0"/>
        </a:spcBef>
        <a:buNone/>
        <a:defRPr kumimoji="1" sz="2400" b="1" kern="1200">
          <a:solidFill>
            <a:schemeClr val="tx1"/>
          </a:solidFill>
          <a:latin typeface="ＭＳ Ｐゴシック" pitchFamily="50" charset="-128"/>
          <a:ea typeface="ＭＳ Ｐゴシック" pitchFamily="50" charset="-128"/>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hyperlink" Target="https://www.ncbi.nlm.nih.gov/pmc/articles/PMC144689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hyperlink" Target="https://eml.berkeley.edu/replications/mccrary/index.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hyperlink" Target="http://www.bristol.ac.uk/caite/workshopsandresearchmeetings/ivworkshop/introtoinstrumentalvariables.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1"/>
          <p:cNvSpPr txBox="1">
            <a:spLocks noChangeArrowheads="1"/>
          </p:cNvSpPr>
          <p:nvPr/>
        </p:nvSpPr>
        <p:spPr bwMode="auto">
          <a:xfrm>
            <a:off x="666180" y="684674"/>
            <a:ext cx="6405264" cy="432822"/>
          </a:xfrm>
          <a:prstGeom prst="rect">
            <a:avLst/>
          </a:prstGeom>
          <a:noFill/>
          <a:ln w="9525">
            <a:noFill/>
            <a:miter lim="800000"/>
            <a:headEnd/>
            <a:tailEnd/>
          </a:ln>
          <a:effectLst/>
        </p:spPr>
        <p:txBody>
          <a:bodyPr wrap="none" lIns="0" tIns="0" rIns="0" bIns="0" anchor="ctr">
            <a:noAutofit/>
          </a:bodyPr>
          <a:lstStyle/>
          <a:p>
            <a:pPr defTabSz="960851" eaLnBrk="0" fontAlgn="base" hangingPunct="0">
              <a:spcBef>
                <a:spcPct val="0"/>
              </a:spcBef>
              <a:spcAft>
                <a:spcPct val="0"/>
              </a:spcAft>
            </a:pPr>
            <a:r>
              <a:rPr lang="en-US" altLang="ja-JP" sz="2100" b="1" dirty="0">
                <a:solidFill>
                  <a:srgbClr val="000000"/>
                </a:solidFill>
                <a:latin typeface="ＭＳ Ｐゴシック" charset="-128"/>
                <a:ea typeface="ＭＳ Ｐゴシック" charset="-128"/>
              </a:rPr>
              <a:t>R</a:t>
            </a:r>
            <a:r>
              <a:rPr lang="ja-JP" altLang="en-US" sz="2100" b="1" dirty="0">
                <a:solidFill>
                  <a:srgbClr val="000000"/>
                </a:solidFill>
                <a:latin typeface="ＭＳ Ｐゴシック" charset="-128"/>
                <a:ea typeface="ＭＳ Ｐゴシック" charset="-128"/>
              </a:rPr>
              <a:t>による実証分析 </a:t>
            </a:r>
            <a:r>
              <a:rPr lang="en-US" altLang="ja-JP" sz="2100" b="1" dirty="0">
                <a:solidFill>
                  <a:srgbClr val="000000"/>
                </a:solidFill>
                <a:latin typeface="ＭＳ Ｐゴシック" charset="-128"/>
                <a:ea typeface="ＭＳ Ｐゴシック" charset="-128"/>
              </a:rPr>
              <a:t>-</a:t>
            </a:r>
            <a:r>
              <a:rPr lang="ja-JP" altLang="en-US" sz="2100" b="1" dirty="0">
                <a:solidFill>
                  <a:srgbClr val="000000"/>
                </a:solidFill>
                <a:latin typeface="ＭＳ Ｐゴシック" charset="-128"/>
                <a:ea typeface="ＭＳ Ｐゴシック" charset="-128"/>
              </a:rPr>
              <a:t>回帰分析から因果分析へ</a:t>
            </a:r>
            <a:r>
              <a:rPr lang="en-US" altLang="ja-JP" sz="2100" b="1" dirty="0">
                <a:solidFill>
                  <a:srgbClr val="000000"/>
                </a:solidFill>
                <a:latin typeface="ＭＳ Ｐゴシック" charset="-128"/>
                <a:ea typeface="ＭＳ Ｐゴシック" charset="-128"/>
              </a:rPr>
              <a:t>-</a:t>
            </a:r>
          </a:p>
        </p:txBody>
      </p:sp>
      <p:sp>
        <p:nvSpPr>
          <p:cNvPr id="6" name="タイトル 5"/>
          <p:cNvSpPr>
            <a:spLocks noGrp="1"/>
          </p:cNvSpPr>
          <p:nvPr>
            <p:ph type="ctrTitle"/>
          </p:nvPr>
        </p:nvSpPr>
        <p:spPr>
          <a:noFill/>
          <a:extLst>
            <a:ext uri="{909E8E84-426E-40DD-AFC4-6F175D3DCCD1}">
              <a14:hiddenFill xmlns:a14="http://schemas.microsoft.com/office/drawing/2010/main">
                <a:solidFill>
                  <a:srgbClr val="FFFFFF"/>
                </a:solidFill>
              </a14:hiddenFill>
            </a:ext>
          </a:extLst>
        </p:spPr>
        <p:txBody>
          <a:bodyPr/>
          <a:lstStyle/>
          <a:p>
            <a:r>
              <a:rPr lang="ja-JP" altLang="en-US" dirty="0"/>
              <a:t>第</a:t>
            </a:r>
            <a:r>
              <a:rPr lang="en-US" altLang="ja-JP" dirty="0"/>
              <a:t>11</a:t>
            </a:r>
            <a:r>
              <a:rPr lang="ja-JP" altLang="en-US" dirty="0"/>
              <a:t>章 操作変数法</a:t>
            </a:r>
          </a:p>
        </p:txBody>
      </p:sp>
      <p:sp>
        <p:nvSpPr>
          <p:cNvPr id="2" name="サブタイトル 1"/>
          <p:cNvSpPr>
            <a:spLocks noGrp="1"/>
          </p:cNvSpPr>
          <p:nvPr>
            <p:ph type="subTitle" idx="1"/>
          </p:nvPr>
        </p:nvSpPr>
        <p:spPr/>
        <p:txBody>
          <a:bodyPr/>
          <a:lstStyle/>
          <a:p>
            <a:r>
              <a:rPr lang="en-US" altLang="ja-JP" sz="2400" dirty="0"/>
              <a:t>@</a:t>
            </a:r>
            <a:r>
              <a:rPr lang="en-US" altLang="ja-JP" sz="2400" dirty="0" err="1"/>
              <a:t>matchbou</a:t>
            </a:r>
            <a:endParaRPr lang="ja-JP" altLang="en-US" sz="2400" dirty="0"/>
          </a:p>
        </p:txBody>
      </p:sp>
      <p:sp>
        <p:nvSpPr>
          <p:cNvPr id="13" name="サブタイトル 1"/>
          <p:cNvSpPr txBox="1">
            <a:spLocks/>
          </p:cNvSpPr>
          <p:nvPr/>
        </p:nvSpPr>
        <p:spPr>
          <a:xfrm>
            <a:off x="666180" y="7031585"/>
            <a:ext cx="6405264" cy="277438"/>
          </a:xfrm>
          <a:prstGeom prst="rect">
            <a:avLst/>
          </a:prstGeom>
          <a:noFill/>
          <a:ln w="9525">
            <a:noFill/>
            <a:miter lim="800000"/>
            <a:headEnd/>
            <a:tailEnd/>
          </a:ln>
          <a:effectLst/>
        </p:spPr>
        <p:txBody>
          <a:bodyPr vert="horz" wrap="none" lIns="104293" tIns="52146" rIns="104293" bIns="52146" numCol="1" anchor="ctr" anchorCtr="0" compatLnSpc="1">
            <a:prstTxWarp prst="textNoShape">
              <a:avLst/>
            </a:prstTxWarp>
            <a:noAutofit/>
          </a:bodyPr>
          <a:lstStyle>
            <a:lvl1pPr marL="0" indent="0" algn="ctr" defTabSz="1043017" rtl="0" eaLnBrk="1" fontAlgn="base" latinLnBrk="0" hangingPunct="1">
              <a:spcBef>
                <a:spcPct val="0"/>
              </a:spcBef>
              <a:spcAft>
                <a:spcPct val="80000"/>
              </a:spcAft>
              <a:buFontTx/>
              <a:buNone/>
              <a:defRPr kumimoji="1" lang="ja-JP" altLang="en-US" sz="1900" b="1" kern="1200">
                <a:solidFill>
                  <a:schemeClr val="tx1"/>
                </a:solidFill>
                <a:latin typeface="+mn-ea"/>
                <a:ea typeface="+mn-ea"/>
                <a:cs typeface="+mn-cs"/>
              </a:defRPr>
            </a:lvl1pPr>
            <a:lvl2pPr marL="521527" indent="0" algn="ctr" defTabSz="1043017" rtl="0" eaLnBrk="1" fontAlgn="base" latinLnBrk="0" hangingPunct="1">
              <a:spcBef>
                <a:spcPct val="20000"/>
              </a:spcBef>
              <a:spcAft>
                <a:spcPct val="0"/>
              </a:spcAft>
              <a:buFontTx/>
              <a:buNone/>
              <a:defRPr kumimoji="1" lang="ja-JP" altLang="en-US" sz="1900" b="0" kern="1200">
                <a:solidFill>
                  <a:schemeClr val="tx1">
                    <a:tint val="75000"/>
                  </a:schemeClr>
                </a:solidFill>
                <a:latin typeface="+mn-ea"/>
                <a:ea typeface="+mn-ea"/>
                <a:cs typeface="+mn-cs"/>
              </a:defRPr>
            </a:lvl2pPr>
            <a:lvl3pPr marL="1043055" indent="0" algn="ctr" defTabSz="1043017" rtl="0" eaLnBrk="1" fontAlgn="base" latinLnBrk="0" hangingPunct="1">
              <a:spcBef>
                <a:spcPct val="20000"/>
              </a:spcBef>
              <a:spcAft>
                <a:spcPct val="0"/>
              </a:spcAft>
              <a:buFontTx/>
              <a:buNone/>
              <a:defRPr kumimoji="1" lang="ja-JP" altLang="en-US" sz="1700" b="0" kern="1200">
                <a:solidFill>
                  <a:schemeClr val="tx1">
                    <a:tint val="75000"/>
                  </a:schemeClr>
                </a:solidFill>
                <a:latin typeface="+mn-ea"/>
                <a:ea typeface="+mn-ea"/>
                <a:cs typeface="+mn-cs"/>
              </a:defRPr>
            </a:lvl3pPr>
            <a:lvl4pPr marL="1564582" indent="0" algn="ctr" defTabSz="1043017" rtl="0" eaLnBrk="1" fontAlgn="base" latinLnBrk="0" hangingPunct="1">
              <a:spcBef>
                <a:spcPct val="20000"/>
              </a:spcBef>
              <a:spcAft>
                <a:spcPct val="0"/>
              </a:spcAft>
              <a:buFontTx/>
              <a:buNone/>
              <a:defRPr kumimoji="1" lang="ja-JP" altLang="en-US" sz="1500" b="0" kern="1200">
                <a:solidFill>
                  <a:schemeClr val="tx1">
                    <a:tint val="75000"/>
                  </a:schemeClr>
                </a:solidFill>
                <a:latin typeface="+mn-ea"/>
                <a:ea typeface="+mn-ea"/>
                <a:cs typeface="+mn-cs"/>
              </a:defRPr>
            </a:lvl4pPr>
            <a:lvl5pPr marL="2086109" indent="0" algn="ctr" defTabSz="1043017" rtl="0" eaLnBrk="1" fontAlgn="base" latinLnBrk="0" hangingPunct="1">
              <a:spcBef>
                <a:spcPct val="20000"/>
              </a:spcBef>
              <a:spcAft>
                <a:spcPct val="0"/>
              </a:spcAft>
              <a:buFontTx/>
              <a:buNone/>
              <a:defRPr kumimoji="1" lang="ja-JP" altLang="en-US" sz="1500" b="0" kern="1200">
                <a:solidFill>
                  <a:schemeClr val="tx1">
                    <a:tint val="75000"/>
                  </a:schemeClr>
                </a:solidFill>
                <a:latin typeface="+mn-ea"/>
                <a:ea typeface="+mn-ea"/>
                <a:cs typeface="+mn-cs"/>
              </a:defRPr>
            </a:lvl5pPr>
            <a:lvl6pPr marL="2607636" indent="0" algn="ctr" defTabSz="1043055" rtl="0" eaLnBrk="1" latinLnBrk="0" hangingPunct="1">
              <a:spcBef>
                <a:spcPct val="20000"/>
              </a:spcBef>
              <a:buFont typeface="Arial" pitchFamily="34" charset="0"/>
              <a:buNone/>
              <a:defRPr kumimoji="1" sz="2300" kern="1200">
                <a:solidFill>
                  <a:schemeClr val="tx1">
                    <a:tint val="75000"/>
                  </a:schemeClr>
                </a:solidFill>
                <a:latin typeface="+mn-lt"/>
                <a:ea typeface="+mn-ea"/>
                <a:cs typeface="+mn-cs"/>
              </a:defRPr>
            </a:lvl6pPr>
            <a:lvl7pPr marL="3129164" indent="0" algn="ctr" defTabSz="1043055" rtl="0" eaLnBrk="1" latinLnBrk="0" hangingPunct="1">
              <a:spcBef>
                <a:spcPct val="20000"/>
              </a:spcBef>
              <a:buFont typeface="Arial" pitchFamily="34" charset="0"/>
              <a:buNone/>
              <a:defRPr kumimoji="1" sz="2300" kern="1200">
                <a:solidFill>
                  <a:schemeClr val="tx1">
                    <a:tint val="75000"/>
                  </a:schemeClr>
                </a:solidFill>
                <a:latin typeface="+mn-lt"/>
                <a:ea typeface="+mn-ea"/>
                <a:cs typeface="+mn-cs"/>
              </a:defRPr>
            </a:lvl7pPr>
            <a:lvl8pPr marL="3650691" indent="0" algn="ctr" defTabSz="1043055" rtl="0" eaLnBrk="1" latinLnBrk="0" hangingPunct="1">
              <a:spcBef>
                <a:spcPct val="20000"/>
              </a:spcBef>
              <a:buFont typeface="Arial" pitchFamily="34" charset="0"/>
              <a:buNone/>
              <a:defRPr kumimoji="1" sz="2300" kern="1200">
                <a:solidFill>
                  <a:schemeClr val="tx1">
                    <a:tint val="75000"/>
                  </a:schemeClr>
                </a:solidFill>
                <a:latin typeface="+mn-lt"/>
                <a:ea typeface="+mn-ea"/>
                <a:cs typeface="+mn-cs"/>
              </a:defRPr>
            </a:lvl8pPr>
            <a:lvl9pPr marL="4172218" indent="0" algn="ctr" defTabSz="1043055" rtl="0" eaLnBrk="1" latinLnBrk="0" hangingPunct="1">
              <a:spcBef>
                <a:spcPct val="20000"/>
              </a:spcBef>
              <a:buFont typeface="Arial" pitchFamily="34" charset="0"/>
              <a:buNone/>
              <a:defRPr kumimoji="1" sz="2300" kern="1200">
                <a:solidFill>
                  <a:schemeClr val="tx1">
                    <a:tint val="75000"/>
                  </a:schemeClr>
                </a:solidFill>
                <a:latin typeface="+mn-lt"/>
                <a:ea typeface="+mn-ea"/>
                <a:cs typeface="+mn-cs"/>
              </a:defRPr>
            </a:lvl9pPr>
          </a:lstStyle>
          <a:p>
            <a:pPr algn="l"/>
            <a:r>
              <a:rPr lang="en-US" altLang="ja-JP" sz="1000" b="0" dirty="0">
                <a:solidFill>
                  <a:srgbClr val="FFFFFF"/>
                </a:solidFill>
                <a:latin typeface="ＭＳ Ｐゴシック" pitchFamily="50" charset="-128"/>
                <a:ea typeface="ＭＳ Ｐゴシック" pitchFamily="50" charset="-128"/>
                <a:cs typeface="ＭＳ Ｐゴシック"/>
              </a:rPr>
              <a:t>@</a:t>
            </a:r>
            <a:r>
              <a:rPr lang="en-US" altLang="ja-JP" sz="1000" b="0" dirty="0" err="1">
                <a:solidFill>
                  <a:srgbClr val="FFFFFF"/>
                </a:solidFill>
                <a:latin typeface="ＭＳ Ｐゴシック" pitchFamily="50" charset="-128"/>
                <a:ea typeface="ＭＳ Ｐゴシック" pitchFamily="50" charset="-128"/>
                <a:cs typeface="ＭＳ Ｐゴシック"/>
              </a:rPr>
              <a:t>cipyraght</a:t>
            </a:r>
            <a:r>
              <a:rPr lang="en-US" altLang="ja-JP" sz="1000" b="0" dirty="0">
                <a:solidFill>
                  <a:srgbClr val="FFFFFF"/>
                </a:solidFill>
                <a:latin typeface="ＭＳ Ｐゴシック" pitchFamily="50" charset="-128"/>
                <a:ea typeface="ＭＳ Ｐゴシック" pitchFamily="50" charset="-128"/>
                <a:cs typeface="ＭＳ Ｐゴシック"/>
              </a:rPr>
              <a:t> ???</a:t>
            </a:r>
          </a:p>
        </p:txBody>
      </p:sp>
    </p:spTree>
    <p:extLst>
      <p:ext uri="{BB962C8B-B14F-4D97-AF65-F5344CB8AC3E}">
        <p14:creationId xmlns:p14="http://schemas.microsoft.com/office/powerpoint/2010/main" val="63634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normAutofit/>
          </a:bodyPr>
          <a:lstStyle/>
          <a:p>
            <a:r>
              <a:rPr kumimoji="1" lang="ja-JP" altLang="en-US" sz="2800" dirty="0"/>
              <a:t>操作変数法 </a:t>
            </a:r>
            <a:r>
              <a:rPr kumimoji="1" lang="en-US" altLang="ja-JP" sz="2800" dirty="0"/>
              <a:t>– </a:t>
            </a:r>
            <a:r>
              <a:rPr kumimoji="1" lang="ja-JP" altLang="en-US" sz="2800" dirty="0"/>
              <a:t>因果分析との関連 </a:t>
            </a:r>
            <a:r>
              <a:rPr kumimoji="1" lang="en-US" altLang="ja-JP" sz="2800" dirty="0"/>
              <a:t>-</a:t>
            </a:r>
            <a:endParaRPr kumimoji="1" lang="ja-JP" altLang="en-US" sz="2800" dirty="0"/>
          </a:p>
        </p:txBody>
      </p:sp>
      <p:sp>
        <p:nvSpPr>
          <p:cNvPr id="38" name="コンテンツ プレースホルダー 37"/>
          <p:cNvSpPr>
            <a:spLocks noGrp="1"/>
          </p:cNvSpPr>
          <p:nvPr>
            <p:ph idx="1"/>
          </p:nvPr>
        </p:nvSpPr>
        <p:spPr>
          <a:xfrm>
            <a:off x="882204" y="1620391"/>
            <a:ext cx="8928000" cy="5111960"/>
          </a:xfrm>
        </p:spPr>
        <p:txBody>
          <a:bodyPr/>
          <a:lstStyle/>
          <a:p>
            <a:pPr marL="0" indent="0">
              <a:buNone/>
            </a:pPr>
            <a:r>
              <a:rPr kumimoji="1" lang="ja-JP" altLang="en-US" sz="1800" dirty="0"/>
              <a:t>操作変数の具体例が因果推論を行うことができる前提条件を満たしているか妄想</a:t>
            </a:r>
            <a:endParaRPr kumimoji="1" lang="en-US" altLang="ja-JP" sz="1800" dirty="0"/>
          </a:p>
          <a:p>
            <a:pPr marL="0" indent="0">
              <a:buNone/>
            </a:pPr>
            <a:r>
              <a:rPr lang="ja-JP" altLang="en-US" dirty="0"/>
              <a:t>（</a:t>
            </a:r>
            <a:r>
              <a:rPr lang="en-US" altLang="ja-JP" dirty="0"/>
              <a:t>1</a:t>
            </a:r>
            <a:r>
              <a:rPr lang="ja-JP" altLang="en-US" dirty="0" smtClean="0"/>
              <a:t>）「（本人の）学歴</a:t>
            </a:r>
            <a:r>
              <a:rPr lang="ja-JP" altLang="en-US" dirty="0"/>
              <a:t>が賃金に与える</a:t>
            </a:r>
            <a:r>
              <a:rPr lang="ja-JP" altLang="en-US" dirty="0" smtClean="0"/>
              <a:t>影響」に於ける操作変数としての「親の学歴」と「大学近所居住」</a:t>
            </a:r>
            <a:endParaRPr kumimoji="1" lang="en-US" altLang="ja-JP" dirty="0"/>
          </a:p>
          <a:p>
            <a:r>
              <a:rPr lang="en-US" altLang="ja-JP" dirty="0"/>
              <a:t>Exclusion restriction</a:t>
            </a:r>
            <a:r>
              <a:rPr lang="ja-JP" altLang="en-US" dirty="0"/>
              <a:t>：操作変数</a:t>
            </a:r>
            <a:r>
              <a:rPr lang="en-US" altLang="ja-JP" dirty="0"/>
              <a:t>IV</a:t>
            </a:r>
            <a:r>
              <a:rPr lang="ja-JP" altLang="en-US" dirty="0"/>
              <a:t>が直接目的変数</a:t>
            </a:r>
            <a:r>
              <a:rPr lang="en-US" altLang="ja-JP" dirty="0"/>
              <a:t>Outcome</a:t>
            </a:r>
            <a:r>
              <a:rPr lang="ja-JP" altLang="en-US" dirty="0"/>
              <a:t>に影響を与えることはなく、操作変数は説明変数を</a:t>
            </a:r>
            <a:r>
              <a:rPr lang="ja-JP" altLang="en-US" b="1" u="sng" dirty="0"/>
              <a:t>通してしか</a:t>
            </a:r>
            <a:r>
              <a:rPr lang="ja-JP" altLang="en-US" dirty="0"/>
              <a:t>目的変数に影響を与えない。</a:t>
            </a:r>
            <a:endParaRPr lang="en-US" altLang="ja-JP" dirty="0"/>
          </a:p>
          <a:p>
            <a:pPr marL="0" indent="0">
              <a:buNone/>
            </a:pPr>
            <a:endParaRPr lang="en-US" altLang="ja-JP" dirty="0"/>
          </a:p>
          <a:p>
            <a:pPr marL="0" indent="0">
              <a:buNone/>
            </a:pPr>
            <a:endParaRPr lang="en-US" altLang="ja-JP" dirty="0"/>
          </a:p>
          <a:p>
            <a:pPr marL="0" indent="0">
              <a:buNone/>
            </a:pPr>
            <a:r>
              <a:rPr lang="en-US" altLang="ja-JP" sz="1400" dirty="0"/>
              <a:t>	</a:t>
            </a:r>
            <a:r>
              <a:rPr lang="ja-JP" altLang="en-US" sz="1400" dirty="0" smtClean="0"/>
              <a:t>商事勤務の親が早稲田卒で商事は縁故採用が無いが物産に勤める親の友人のコネで物産に入社</a:t>
            </a:r>
            <a:endParaRPr lang="en-US" altLang="ja-JP" sz="1400" dirty="0" smtClean="0"/>
          </a:p>
          <a:p>
            <a:pPr marL="0" indent="0">
              <a:buNone/>
            </a:pPr>
            <a:r>
              <a:rPr lang="en-US" altLang="ja-JP" sz="1400" dirty="0"/>
              <a:t>	</a:t>
            </a:r>
            <a:r>
              <a:rPr lang="ja-JP" altLang="en-US" sz="1400" dirty="0" smtClean="0"/>
              <a:t>↑親の学歴</a:t>
            </a:r>
            <a:r>
              <a:rPr lang="en-US" altLang="ja-JP" sz="1400" dirty="0"/>
              <a:t>	</a:t>
            </a:r>
            <a:r>
              <a:rPr lang="ja-JP" altLang="en-US" sz="1400" dirty="0" smtClean="0"/>
              <a:t>が本人学歴を経由せず年収に影響を及ぼした例で「通してしか」が否定されるのでは？</a:t>
            </a:r>
            <a:endParaRPr lang="en-US" altLang="ja-JP" sz="1400" dirty="0" smtClean="0"/>
          </a:p>
          <a:p>
            <a:pPr marL="0" indent="0">
              <a:buNone/>
            </a:pPr>
            <a:r>
              <a:rPr lang="en-US" altLang="ja-JP" sz="1400" dirty="0" smtClean="0"/>
              <a:t>	</a:t>
            </a:r>
            <a:endParaRPr lang="ja-JP" altLang="en-US" dirty="0"/>
          </a:p>
          <a:p>
            <a:r>
              <a:rPr lang="en-US" altLang="ja-JP" dirty="0"/>
              <a:t>No instrument-outcome confounder</a:t>
            </a:r>
            <a:r>
              <a:rPr lang="ja-JP" altLang="en-US" dirty="0"/>
              <a:t>： 操作変数</a:t>
            </a:r>
            <a:r>
              <a:rPr lang="en-US" altLang="ja-JP" dirty="0"/>
              <a:t>IV</a:t>
            </a:r>
            <a:r>
              <a:rPr lang="ja-JP" altLang="en-US" dirty="0"/>
              <a:t>と目的変数</a:t>
            </a:r>
            <a:r>
              <a:rPr lang="en-US" altLang="ja-JP" dirty="0"/>
              <a:t>Outcome</a:t>
            </a:r>
            <a:r>
              <a:rPr lang="ja-JP" altLang="en-US" dirty="0"/>
              <a:t>の両方に影響を与える「共通の原因（</a:t>
            </a:r>
            <a:r>
              <a:rPr lang="en-US" altLang="ja-JP" dirty="0"/>
              <a:t>Common cause</a:t>
            </a:r>
            <a:r>
              <a:rPr lang="ja-JP" altLang="en-US" dirty="0"/>
              <a:t>）」が</a:t>
            </a:r>
            <a:r>
              <a:rPr lang="ja-JP" altLang="en-US" b="1" u="sng" dirty="0"/>
              <a:t>存在しない</a:t>
            </a:r>
            <a:endParaRPr lang="en-US" altLang="ja-JP" b="1" u="sng" dirty="0"/>
          </a:p>
          <a:p>
            <a:pPr marL="0" indent="0">
              <a:buNone/>
            </a:pPr>
            <a:r>
              <a:rPr lang="en-US" altLang="ja-JP" sz="1400" dirty="0"/>
              <a:t>	</a:t>
            </a:r>
            <a:r>
              <a:rPr lang="ja-JP" altLang="en-US" sz="1400" dirty="0" smtClean="0"/>
              <a:t>「医者一族」という事が親の学歴にも本人の学歴にも年収にも影響有。</a:t>
            </a:r>
            <a:endParaRPr lang="en-US" altLang="ja-JP" sz="1400" dirty="0"/>
          </a:p>
          <a:p>
            <a:endParaRPr lang="ja-JP" altLang="en-US" dirty="0"/>
          </a:p>
          <a:p>
            <a:r>
              <a:rPr lang="en-US" altLang="ja-JP" dirty="0"/>
              <a:t>Instrument relevance</a:t>
            </a:r>
            <a:r>
              <a:rPr lang="ja-JP" altLang="en-US" dirty="0"/>
              <a:t>（操作変数の関連性）</a:t>
            </a:r>
            <a:r>
              <a:rPr lang="en-US" altLang="ja-JP" dirty="0"/>
              <a:t>: </a:t>
            </a:r>
            <a:r>
              <a:rPr lang="ja-JP" altLang="en-US" dirty="0"/>
              <a:t>操作変数はきちんと説明変数に影響を与える（操作変数が説明変数を強く予測する）</a:t>
            </a:r>
            <a:endParaRPr lang="en-US" altLang="ja-JP" dirty="0"/>
          </a:p>
          <a:p>
            <a:pPr marL="0" indent="0">
              <a:buNone/>
            </a:pPr>
            <a:r>
              <a:rPr lang="en-US" altLang="ja-JP" sz="1400" dirty="0"/>
              <a:t>	</a:t>
            </a:r>
            <a:r>
              <a:rPr lang="ja-JP" altLang="en-US" sz="1400" dirty="0"/>
              <a:t>省略</a:t>
            </a:r>
            <a:endParaRPr lang="en-US" altLang="ja-JP" sz="1400" dirty="0"/>
          </a:p>
          <a:p>
            <a:r>
              <a:rPr lang="en-US" altLang="ja-JP" dirty="0"/>
              <a:t>Monotonicity</a:t>
            </a:r>
            <a:r>
              <a:rPr lang="ja-JP" altLang="en-US" dirty="0"/>
              <a:t>： 操作変数が目的変数に対し逆効果になるケース</a:t>
            </a:r>
            <a:r>
              <a:rPr lang="ja-JP" altLang="en-US" dirty="0" smtClean="0"/>
              <a:t>（</a:t>
            </a:r>
            <a:r>
              <a:rPr lang="en-US" altLang="ja-JP" dirty="0" err="1" smtClean="0"/>
              <a:t>Defiers</a:t>
            </a:r>
            <a:r>
              <a:rPr lang="ja-JP" altLang="en-US" dirty="0"/>
              <a:t>と呼ばれる）が</a:t>
            </a:r>
            <a:r>
              <a:rPr lang="ja-JP" altLang="en-US" b="1" u="sng" dirty="0"/>
              <a:t>存在しない</a:t>
            </a:r>
            <a:endParaRPr lang="en-US" altLang="ja-JP" b="1" u="sng" dirty="0"/>
          </a:p>
          <a:p>
            <a:pPr marL="0" indent="0">
              <a:buNone/>
            </a:pPr>
            <a:r>
              <a:rPr lang="en-US" altLang="ja-JP" dirty="0"/>
              <a:t>	</a:t>
            </a:r>
            <a:r>
              <a:rPr lang="ja-JP" altLang="en-US" sz="1400" dirty="0"/>
              <a:t>高学歴一族に</a:t>
            </a:r>
            <a:r>
              <a:rPr lang="ja-JP" altLang="en-US" sz="1400" dirty="0" smtClean="0"/>
              <a:t>反発して進学しない等</a:t>
            </a:r>
            <a:endParaRPr lang="ja-JP" altLang="en-US" sz="1400" dirty="0"/>
          </a:p>
          <a:p>
            <a:endParaRPr lang="en-US" altLang="ja-JP" dirty="0"/>
          </a:p>
          <a:p>
            <a:pPr marL="0" indent="0">
              <a:buNone/>
            </a:pPr>
            <a:endParaRPr lang="ja-JP" altLang="en-US" dirty="0"/>
          </a:p>
          <a:p>
            <a:pPr marL="0" indent="0">
              <a:buNone/>
            </a:pPr>
            <a:endParaRPr kumimoji="1" lang="ja-JP" altLang="en-US" sz="1800"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z="1400" smtClean="0"/>
              <a:pPr/>
              <a:t>10</a:t>
            </a:fld>
            <a:endParaRPr lang="ja-JP" altLang="en-US" sz="1400" dirty="0"/>
          </a:p>
        </p:txBody>
      </p:sp>
      <p:pic>
        <p:nvPicPr>
          <p:cNvPr id="2050" name="Picture 2" descr="https://healthpolicyhealthecon.files.wordpress.com/2015/03/figure12.jpg">
            <a:extLst>
              <a:ext uri="{FF2B5EF4-FFF2-40B4-BE49-F238E27FC236}">
                <a16:creationId xmlns="" xmlns:a16="http://schemas.microsoft.com/office/drawing/2014/main" id="{77C25F92-DF50-4269-BAD7-183B70CACD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4852" y="2628503"/>
            <a:ext cx="2908321" cy="7928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gure22.jpg (1237Ã649)">
            <a:extLst>
              <a:ext uri="{FF2B5EF4-FFF2-40B4-BE49-F238E27FC236}">
                <a16:creationId xmlns="" xmlns:a16="http://schemas.microsoft.com/office/drawing/2014/main" id="{4FABA6A4-8DD5-49E7-BEF4-2969CA7BE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74892" y="4572719"/>
            <a:ext cx="2463470" cy="864096"/>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 xmlns:a16="http://schemas.microsoft.com/office/drawing/2014/main" id="{3D58DBCD-583A-44BD-BA05-9A102318B23E}"/>
              </a:ext>
            </a:extLst>
          </p:cNvPr>
          <p:cNvSpPr/>
          <p:nvPr/>
        </p:nvSpPr>
        <p:spPr>
          <a:xfrm>
            <a:off x="900637" y="828050"/>
            <a:ext cx="9649072" cy="400110"/>
          </a:xfrm>
          <a:prstGeom prst="rect">
            <a:avLst/>
          </a:prstGeom>
        </p:spPr>
        <p:txBody>
          <a:bodyPr wrap="square">
            <a:spAutoFit/>
          </a:bodyPr>
          <a:lstStyle/>
          <a:p>
            <a:r>
              <a:rPr lang="ja-JP" altLang="en-US" dirty="0"/>
              <a:t>https://healthpolicyhealthecon.com/2015/03/15/instrumental-variable-methods/</a:t>
            </a:r>
          </a:p>
        </p:txBody>
      </p:sp>
    </p:spTree>
    <p:extLst>
      <p:ext uri="{BB962C8B-B14F-4D97-AF65-F5344CB8AC3E}">
        <p14:creationId xmlns:p14="http://schemas.microsoft.com/office/powerpoint/2010/main" val="2164109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normAutofit/>
          </a:bodyPr>
          <a:lstStyle/>
          <a:p>
            <a:r>
              <a:rPr kumimoji="1" lang="ja-JP" altLang="en-US" sz="2800" dirty="0"/>
              <a:t>操作変数法 </a:t>
            </a:r>
            <a:r>
              <a:rPr kumimoji="1" lang="en-US" altLang="ja-JP" sz="2800" dirty="0"/>
              <a:t>– </a:t>
            </a:r>
            <a:r>
              <a:rPr kumimoji="1" lang="ja-JP" altLang="en-US" sz="2800" dirty="0"/>
              <a:t>因果分析との関連 </a:t>
            </a:r>
            <a:r>
              <a:rPr kumimoji="1" lang="en-US" altLang="ja-JP" sz="2800" dirty="0"/>
              <a:t>-</a:t>
            </a:r>
            <a:endParaRPr kumimoji="1" lang="ja-JP" altLang="en-US" sz="2800" dirty="0"/>
          </a:p>
        </p:txBody>
      </p:sp>
      <p:sp>
        <p:nvSpPr>
          <p:cNvPr id="38" name="コンテンツ プレースホルダー 37"/>
          <p:cNvSpPr>
            <a:spLocks noGrp="1"/>
          </p:cNvSpPr>
          <p:nvPr>
            <p:ph idx="1"/>
          </p:nvPr>
        </p:nvSpPr>
        <p:spPr>
          <a:xfrm>
            <a:off x="882204" y="1620391"/>
            <a:ext cx="8928000" cy="5472632"/>
          </a:xfrm>
        </p:spPr>
        <p:txBody>
          <a:bodyPr/>
          <a:lstStyle/>
          <a:p>
            <a:pPr marL="0" indent="0">
              <a:buNone/>
            </a:pPr>
            <a:r>
              <a:rPr kumimoji="1" lang="ja-JP" altLang="en-US" sz="1800" dirty="0"/>
              <a:t>操作変数の具体例が因果推論を行うことができる前提条件を満たしているか妄想</a:t>
            </a:r>
            <a:endParaRPr kumimoji="1" lang="en-US" altLang="ja-JP" sz="1800" dirty="0"/>
          </a:p>
          <a:p>
            <a:pPr marL="0" indent="0">
              <a:buNone/>
            </a:pPr>
            <a:r>
              <a:rPr lang="ja-JP" altLang="en-US" dirty="0"/>
              <a:t>（</a:t>
            </a:r>
            <a:r>
              <a:rPr lang="en-US" altLang="ja-JP" dirty="0"/>
              <a:t>2</a:t>
            </a:r>
            <a:r>
              <a:rPr lang="ja-JP" altLang="en-US" dirty="0"/>
              <a:t>）出席率が成績に与える影響</a:t>
            </a:r>
            <a:r>
              <a:rPr lang="ja-JP" altLang="en-US" sz="1400" dirty="0"/>
              <a:t>～出席率が成績に対する内生変数であるとした場合の自宅生の通学時間</a:t>
            </a:r>
            <a:r>
              <a:rPr lang="ja-JP" altLang="en-US" sz="1400" dirty="0" smtClean="0"/>
              <a:t>～</a:t>
            </a:r>
            <a:endParaRPr lang="en-US" altLang="ja-JP" sz="1400" dirty="0" smtClean="0"/>
          </a:p>
          <a:p>
            <a:pPr marL="0" indent="0">
              <a:buNone/>
            </a:pPr>
            <a:endParaRPr lang="en-US" altLang="ja-JP" sz="1400" dirty="0"/>
          </a:p>
          <a:p>
            <a:pPr marL="0" indent="0">
              <a:buNone/>
            </a:pPr>
            <a:endParaRPr lang="en-US" altLang="ja-JP" sz="1400" dirty="0"/>
          </a:p>
          <a:p>
            <a:r>
              <a:rPr lang="en-US" altLang="ja-JP" dirty="0" smtClean="0"/>
              <a:t>Exclusion </a:t>
            </a:r>
            <a:r>
              <a:rPr lang="en-US" altLang="ja-JP" dirty="0"/>
              <a:t>restriction</a:t>
            </a:r>
            <a:r>
              <a:rPr lang="ja-JP" altLang="en-US" dirty="0"/>
              <a:t>：操作変数</a:t>
            </a:r>
            <a:r>
              <a:rPr lang="en-US" altLang="ja-JP" dirty="0"/>
              <a:t>IV</a:t>
            </a:r>
            <a:r>
              <a:rPr lang="ja-JP" altLang="en-US" dirty="0"/>
              <a:t>が直接目的変数</a:t>
            </a:r>
            <a:r>
              <a:rPr lang="en-US" altLang="ja-JP" dirty="0"/>
              <a:t>Outcome</a:t>
            </a:r>
            <a:r>
              <a:rPr lang="ja-JP" altLang="en-US" dirty="0"/>
              <a:t>に影響を与えることはなく、操作変数は説明変数を</a:t>
            </a:r>
            <a:r>
              <a:rPr lang="ja-JP" altLang="en-US" b="1" u="sng" dirty="0"/>
              <a:t>通してしか</a:t>
            </a:r>
            <a:r>
              <a:rPr lang="ja-JP" altLang="en-US" dirty="0"/>
              <a:t>目的変数に影響を与えない。</a:t>
            </a:r>
            <a:endParaRPr lang="en-US" altLang="ja-JP" dirty="0"/>
          </a:p>
          <a:p>
            <a:pPr marL="0" indent="0">
              <a:buNone/>
            </a:pPr>
            <a:r>
              <a:rPr lang="en-US" altLang="ja-JP" dirty="0"/>
              <a:t>	</a:t>
            </a:r>
            <a:r>
              <a:rPr lang="ja-JP" altLang="en-US" sz="1400" dirty="0"/>
              <a:t>通学時間⇒自習時間⇒（長距離通学程）⇒</a:t>
            </a:r>
            <a:r>
              <a:rPr lang="ja-JP" altLang="en-US" sz="1400" dirty="0" smtClean="0"/>
              <a:t>好成績</a:t>
            </a:r>
            <a:endParaRPr lang="en-US" altLang="ja-JP" sz="1400" dirty="0"/>
          </a:p>
          <a:p>
            <a:pPr marL="0" indent="0">
              <a:buNone/>
            </a:pPr>
            <a:r>
              <a:rPr lang="en-US" altLang="ja-JP" sz="1400" dirty="0"/>
              <a:t>	</a:t>
            </a:r>
            <a:r>
              <a:rPr lang="ja-JP" altLang="en-US" sz="1400" dirty="0" smtClean="0"/>
              <a:t>で</a:t>
            </a:r>
            <a:r>
              <a:rPr lang="ja-JP" altLang="en-US" sz="1400" dirty="0"/>
              <a:t>あれば、「通してしか</a:t>
            </a:r>
            <a:r>
              <a:rPr lang="ja-JP" altLang="en-US" sz="1400" dirty="0" smtClean="0"/>
              <a:t>」が否定される</a:t>
            </a:r>
            <a:endParaRPr lang="en-US" altLang="ja-JP" sz="1400" dirty="0"/>
          </a:p>
          <a:p>
            <a:pPr marL="0" indent="0">
              <a:buNone/>
            </a:pPr>
            <a:endParaRPr lang="ja-JP" altLang="en-US" dirty="0"/>
          </a:p>
          <a:p>
            <a:r>
              <a:rPr lang="en-US" altLang="ja-JP" dirty="0"/>
              <a:t>No instrument-outcome confounder</a:t>
            </a:r>
            <a:r>
              <a:rPr lang="ja-JP" altLang="en-US" dirty="0"/>
              <a:t>： 操作変数</a:t>
            </a:r>
            <a:r>
              <a:rPr lang="en-US" altLang="ja-JP" dirty="0"/>
              <a:t>IV</a:t>
            </a:r>
            <a:r>
              <a:rPr lang="ja-JP" altLang="en-US" dirty="0"/>
              <a:t>と目的変数</a:t>
            </a:r>
            <a:r>
              <a:rPr lang="en-US" altLang="ja-JP" dirty="0"/>
              <a:t>Outcome</a:t>
            </a:r>
            <a:r>
              <a:rPr lang="ja-JP" altLang="en-US" dirty="0"/>
              <a:t>の両方に影響を与える「共通の原因（</a:t>
            </a:r>
            <a:r>
              <a:rPr lang="en-US" altLang="ja-JP" dirty="0"/>
              <a:t>Common cause</a:t>
            </a:r>
            <a:r>
              <a:rPr lang="ja-JP" altLang="en-US" dirty="0"/>
              <a:t>）」が</a:t>
            </a:r>
            <a:r>
              <a:rPr lang="ja-JP" altLang="en-US" b="1" u="sng" dirty="0"/>
              <a:t>存在しない</a:t>
            </a:r>
            <a:endParaRPr lang="en-US" altLang="ja-JP" b="1" u="sng" dirty="0"/>
          </a:p>
          <a:p>
            <a:pPr marL="0" indent="0">
              <a:buNone/>
            </a:pPr>
            <a:r>
              <a:rPr lang="en-US" altLang="ja-JP" dirty="0"/>
              <a:t>	</a:t>
            </a:r>
            <a:r>
              <a:rPr lang="ja-JP" altLang="en-US" sz="1400" dirty="0" smtClean="0"/>
              <a:t>通学時間と成績の両方に影響を与えるファクター？？？</a:t>
            </a:r>
            <a:endParaRPr lang="en-US" altLang="ja-JP" sz="1400" dirty="0"/>
          </a:p>
          <a:p>
            <a:pPr marL="0" indent="0">
              <a:buNone/>
            </a:pPr>
            <a:endParaRPr lang="ja-JP" altLang="en-US" dirty="0"/>
          </a:p>
          <a:p>
            <a:r>
              <a:rPr lang="en-US" altLang="ja-JP" dirty="0"/>
              <a:t>Instrument relevance</a:t>
            </a:r>
            <a:r>
              <a:rPr lang="ja-JP" altLang="en-US" dirty="0"/>
              <a:t>（操作変数の関連性）</a:t>
            </a:r>
            <a:r>
              <a:rPr lang="en-US" altLang="ja-JP" dirty="0"/>
              <a:t>: </a:t>
            </a:r>
            <a:r>
              <a:rPr lang="ja-JP" altLang="en-US" dirty="0"/>
              <a:t>操作変数はきちんと説明変数に影響を与える（操作変数が説明変数を強く予測する）</a:t>
            </a:r>
            <a:endParaRPr lang="en-US" altLang="ja-JP" dirty="0"/>
          </a:p>
          <a:p>
            <a:pPr marL="0" indent="0">
              <a:buNone/>
            </a:pPr>
            <a:r>
              <a:rPr lang="en-US" altLang="ja-JP" dirty="0"/>
              <a:t>	</a:t>
            </a:r>
            <a:r>
              <a:rPr lang="ja-JP" altLang="en-US" sz="1400" dirty="0"/>
              <a:t>省略</a:t>
            </a:r>
            <a:endParaRPr lang="en-US" altLang="ja-JP" sz="1400" dirty="0"/>
          </a:p>
          <a:p>
            <a:r>
              <a:rPr lang="en-US" altLang="ja-JP" dirty="0"/>
              <a:t>Monotonicity</a:t>
            </a:r>
            <a:r>
              <a:rPr lang="ja-JP" altLang="en-US" dirty="0"/>
              <a:t>： 操作変数が目的変数に対し逆効果になるケース</a:t>
            </a:r>
            <a:r>
              <a:rPr lang="ja-JP" altLang="en-US" dirty="0" smtClean="0"/>
              <a:t>（</a:t>
            </a:r>
            <a:r>
              <a:rPr lang="en-US" altLang="ja-JP" dirty="0" err="1" smtClean="0"/>
              <a:t>Defiers</a:t>
            </a:r>
            <a:r>
              <a:rPr lang="ja-JP" altLang="en-US" dirty="0"/>
              <a:t>と呼ばれる）が存在しない</a:t>
            </a:r>
            <a:endParaRPr lang="en-US" altLang="ja-JP" dirty="0"/>
          </a:p>
          <a:p>
            <a:pPr marL="0" indent="0">
              <a:buNone/>
            </a:pPr>
            <a:r>
              <a:rPr lang="en-US" altLang="ja-JP" dirty="0"/>
              <a:t>	</a:t>
            </a:r>
            <a:r>
              <a:rPr lang="ja-JP" altLang="en-US" sz="1400" dirty="0"/>
              <a:t>「通学時間⇒自習時間⇒（長距離通学程）⇒好成績」は</a:t>
            </a:r>
            <a:r>
              <a:rPr lang="en-US" altLang="ja-JP" sz="1400" dirty="0"/>
              <a:t>Differs</a:t>
            </a:r>
            <a:r>
              <a:rPr lang="ja-JP" altLang="en-US" sz="1400" dirty="0"/>
              <a:t>では？</a:t>
            </a:r>
            <a:endParaRPr lang="en-US" altLang="ja-JP" sz="1400" dirty="0"/>
          </a:p>
          <a:p>
            <a:pPr marL="0" indent="0">
              <a:buNone/>
            </a:pPr>
            <a:endParaRPr lang="ja-JP" altLang="en-US" sz="1400" dirty="0"/>
          </a:p>
          <a:p>
            <a:endParaRPr lang="en-US" altLang="ja-JP" dirty="0"/>
          </a:p>
          <a:p>
            <a:pPr marL="0" indent="0">
              <a:buNone/>
            </a:pPr>
            <a:endParaRPr lang="ja-JP" altLang="en-US" dirty="0"/>
          </a:p>
          <a:p>
            <a:pPr marL="0" indent="0">
              <a:buNone/>
            </a:pPr>
            <a:endParaRPr kumimoji="1" lang="ja-JP" altLang="en-US" sz="1800"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z="1400" smtClean="0"/>
              <a:pPr/>
              <a:t>11</a:t>
            </a:fld>
            <a:endParaRPr lang="ja-JP" altLang="en-US" sz="1400" dirty="0"/>
          </a:p>
        </p:txBody>
      </p:sp>
      <p:pic>
        <p:nvPicPr>
          <p:cNvPr id="2050" name="Picture 2" descr="https://healthpolicyhealthecon.files.wordpress.com/2015/03/figure12.jpg">
            <a:extLst>
              <a:ext uri="{FF2B5EF4-FFF2-40B4-BE49-F238E27FC236}">
                <a16:creationId xmlns="" xmlns:a16="http://schemas.microsoft.com/office/drawing/2014/main" id="{77C25F92-DF50-4269-BAD7-183B70CACD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4852" y="3203774"/>
            <a:ext cx="2908321" cy="7928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gure22.jpg (1237Ã649)">
            <a:extLst>
              <a:ext uri="{FF2B5EF4-FFF2-40B4-BE49-F238E27FC236}">
                <a16:creationId xmlns="" xmlns:a16="http://schemas.microsoft.com/office/drawing/2014/main" id="{4FABA6A4-8DD5-49E7-BEF4-2969CA7BE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4852" y="4644727"/>
            <a:ext cx="2463470" cy="864096"/>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 xmlns:a16="http://schemas.microsoft.com/office/drawing/2014/main" id="{3D58DBCD-583A-44BD-BA05-9A102318B23E}"/>
              </a:ext>
            </a:extLst>
          </p:cNvPr>
          <p:cNvSpPr/>
          <p:nvPr/>
        </p:nvSpPr>
        <p:spPr>
          <a:xfrm>
            <a:off x="900637" y="828050"/>
            <a:ext cx="9649072" cy="400110"/>
          </a:xfrm>
          <a:prstGeom prst="rect">
            <a:avLst/>
          </a:prstGeom>
        </p:spPr>
        <p:txBody>
          <a:bodyPr wrap="square">
            <a:spAutoFit/>
          </a:bodyPr>
          <a:lstStyle/>
          <a:p>
            <a:r>
              <a:rPr lang="ja-JP" altLang="en-US" dirty="0"/>
              <a:t>https://healthpolicyhealthecon.com/2015/03/15/instrumental-variable-methods/</a:t>
            </a:r>
          </a:p>
        </p:txBody>
      </p:sp>
    </p:spTree>
    <p:extLst>
      <p:ext uri="{BB962C8B-B14F-4D97-AF65-F5344CB8AC3E}">
        <p14:creationId xmlns:p14="http://schemas.microsoft.com/office/powerpoint/2010/main" val="2209972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normAutofit/>
          </a:bodyPr>
          <a:lstStyle/>
          <a:p>
            <a:r>
              <a:rPr kumimoji="1" lang="ja-JP" altLang="en-US" sz="2800" dirty="0"/>
              <a:t>操作変数法 </a:t>
            </a:r>
            <a:r>
              <a:rPr kumimoji="1" lang="en-US" altLang="ja-JP" sz="2800" dirty="0"/>
              <a:t>– </a:t>
            </a:r>
            <a:r>
              <a:rPr kumimoji="1" lang="ja-JP" altLang="en-US" sz="2800" dirty="0"/>
              <a:t>因果分析との関連 </a:t>
            </a:r>
            <a:r>
              <a:rPr kumimoji="1" lang="en-US" altLang="ja-JP" sz="2800" dirty="0"/>
              <a:t>-</a:t>
            </a:r>
            <a:endParaRPr kumimoji="1" lang="ja-JP" altLang="en-US" sz="2800" dirty="0"/>
          </a:p>
        </p:txBody>
      </p:sp>
      <p:sp>
        <p:nvSpPr>
          <p:cNvPr id="38" name="コンテンツ プレースホルダー 37"/>
          <p:cNvSpPr>
            <a:spLocks noGrp="1"/>
          </p:cNvSpPr>
          <p:nvPr>
            <p:ph idx="1"/>
          </p:nvPr>
        </p:nvSpPr>
        <p:spPr>
          <a:xfrm>
            <a:off x="882204" y="1620391"/>
            <a:ext cx="8928000" cy="5111960"/>
          </a:xfrm>
        </p:spPr>
        <p:txBody>
          <a:bodyPr/>
          <a:lstStyle/>
          <a:p>
            <a:pPr marL="0" indent="0">
              <a:buNone/>
            </a:pPr>
            <a:r>
              <a:rPr kumimoji="1" lang="ja-JP" altLang="en-US" sz="1800" dirty="0"/>
              <a:t>操作変数の具体例が因果推論を行うことができる前提条件を満たしているか妄想</a:t>
            </a:r>
            <a:endParaRPr kumimoji="1" lang="en-US" altLang="ja-JP" sz="1800" dirty="0"/>
          </a:p>
          <a:p>
            <a:pPr marL="0" indent="0">
              <a:buNone/>
            </a:pPr>
            <a:r>
              <a:rPr lang="ja-JP" altLang="en-US" dirty="0"/>
              <a:t>（</a:t>
            </a:r>
            <a:r>
              <a:rPr lang="en-US" altLang="ja-JP" dirty="0"/>
              <a:t>3</a:t>
            </a:r>
            <a:r>
              <a:rPr lang="ja-JP" altLang="en-US" dirty="0"/>
              <a:t>）母親の喫煙が子供の出生時体重に与える影響における各州のたばこ税率</a:t>
            </a:r>
            <a:endParaRPr lang="en-US" altLang="ja-JP" sz="1400" dirty="0"/>
          </a:p>
          <a:p>
            <a:pPr marL="0" indent="0">
              <a:buNone/>
            </a:pPr>
            <a:r>
              <a:rPr lang="en-US" altLang="ja-JP" dirty="0"/>
              <a:t>	</a:t>
            </a:r>
            <a:r>
              <a:rPr lang="ja-JP" altLang="en-US" dirty="0"/>
              <a:t>関連</a:t>
            </a:r>
            <a:r>
              <a:rPr lang="en-US" altLang="ja-JP" dirty="0"/>
              <a:t>URL?</a:t>
            </a:r>
            <a:r>
              <a:rPr lang="ja-JP" altLang="en-US" dirty="0"/>
              <a:t>： </a:t>
            </a:r>
            <a:r>
              <a:rPr lang="en-US" altLang="ja-JP" dirty="0">
                <a:hlinkClick r:id="rId3"/>
              </a:rPr>
              <a:t>https://www.ncbi.nlm.nih.gov/pmc/articles/PMC1446890/</a:t>
            </a:r>
            <a:endParaRPr lang="en-US" altLang="ja-JP" dirty="0"/>
          </a:p>
          <a:p>
            <a:pPr marL="0" indent="0">
              <a:buNone/>
            </a:pPr>
            <a:r>
              <a:rPr kumimoji="1" lang="en-US" altLang="ja-JP" dirty="0"/>
              <a:t>	</a:t>
            </a:r>
          </a:p>
          <a:p>
            <a:r>
              <a:rPr lang="en-US" altLang="ja-JP" dirty="0"/>
              <a:t>Exclusion restriction</a:t>
            </a:r>
            <a:r>
              <a:rPr lang="ja-JP" altLang="en-US" dirty="0"/>
              <a:t>：操作変数</a:t>
            </a:r>
            <a:r>
              <a:rPr lang="en-US" altLang="ja-JP" dirty="0"/>
              <a:t>IV</a:t>
            </a:r>
            <a:r>
              <a:rPr lang="ja-JP" altLang="en-US" dirty="0"/>
              <a:t>が直接目的変数</a:t>
            </a:r>
            <a:r>
              <a:rPr lang="en-US" altLang="ja-JP" dirty="0"/>
              <a:t>Outcome</a:t>
            </a:r>
            <a:r>
              <a:rPr lang="ja-JP" altLang="en-US" dirty="0"/>
              <a:t>に影響を与えることはなく、操作変数は説明変数を</a:t>
            </a:r>
            <a:r>
              <a:rPr lang="ja-JP" altLang="en-US" b="1" u="sng" dirty="0"/>
              <a:t>通してしか</a:t>
            </a:r>
            <a:r>
              <a:rPr lang="ja-JP" altLang="en-US" dirty="0"/>
              <a:t>目的変数に影響を与えない。</a:t>
            </a:r>
            <a:endParaRPr lang="en-US" altLang="ja-JP" dirty="0"/>
          </a:p>
          <a:p>
            <a:pPr marL="0" indent="0">
              <a:buNone/>
            </a:pPr>
            <a:r>
              <a:rPr lang="en-US" altLang="ja-JP" dirty="0"/>
              <a:t>	</a:t>
            </a:r>
            <a:r>
              <a:rPr lang="ja-JP" altLang="en-US" sz="1400" dirty="0" smtClean="0"/>
              <a:t>たばこ税率が父親の喫煙～間接喫煙～出生時体重</a:t>
            </a:r>
            <a:endParaRPr lang="en-US" altLang="ja-JP" sz="1400" dirty="0" smtClean="0"/>
          </a:p>
          <a:p>
            <a:pPr marL="0" indent="0">
              <a:buNone/>
            </a:pPr>
            <a:r>
              <a:rPr lang="en-US" altLang="ja-JP" sz="1400" dirty="0" smtClean="0"/>
              <a:t>	</a:t>
            </a:r>
            <a:r>
              <a:rPr lang="ja-JP" altLang="en-US" sz="1400" dirty="0" smtClean="0"/>
              <a:t>が</a:t>
            </a:r>
            <a:r>
              <a:rPr lang="ja-JP" altLang="en-US" sz="1400" dirty="0"/>
              <a:t>成立すれば「説明変数を通してしか</a:t>
            </a:r>
            <a:r>
              <a:rPr lang="ja-JP" altLang="en-US" sz="1400" dirty="0" smtClean="0"/>
              <a:t>」が否定される</a:t>
            </a:r>
            <a:endParaRPr lang="en-US" altLang="ja-JP" sz="1400" dirty="0" smtClean="0"/>
          </a:p>
          <a:p>
            <a:pPr marL="0" indent="0">
              <a:buNone/>
            </a:pPr>
            <a:endParaRPr lang="ja-JP" altLang="en-US" dirty="0"/>
          </a:p>
          <a:p>
            <a:r>
              <a:rPr lang="en-US" altLang="ja-JP" dirty="0"/>
              <a:t>No instrument-outcome confounder</a:t>
            </a:r>
            <a:r>
              <a:rPr lang="ja-JP" altLang="en-US" dirty="0"/>
              <a:t>： 操作変数</a:t>
            </a:r>
            <a:r>
              <a:rPr lang="en-US" altLang="ja-JP" dirty="0"/>
              <a:t>IV</a:t>
            </a:r>
            <a:r>
              <a:rPr lang="ja-JP" altLang="en-US" dirty="0"/>
              <a:t>と目的変数</a:t>
            </a:r>
            <a:r>
              <a:rPr lang="en-US" altLang="ja-JP" dirty="0"/>
              <a:t>Outcome</a:t>
            </a:r>
            <a:r>
              <a:rPr lang="ja-JP" altLang="en-US" dirty="0"/>
              <a:t>の両方に影響を与える「共通の原因（</a:t>
            </a:r>
            <a:r>
              <a:rPr lang="en-US" altLang="ja-JP" dirty="0"/>
              <a:t>Common cause</a:t>
            </a:r>
            <a:r>
              <a:rPr lang="ja-JP" altLang="en-US" dirty="0"/>
              <a:t>）」が</a:t>
            </a:r>
            <a:r>
              <a:rPr lang="ja-JP" altLang="en-US" b="1" u="sng" dirty="0"/>
              <a:t>存在しない</a:t>
            </a:r>
            <a:endParaRPr lang="en-US" altLang="ja-JP" b="1" u="sng" dirty="0"/>
          </a:p>
          <a:p>
            <a:pPr marL="0" indent="0">
              <a:buNone/>
            </a:pPr>
            <a:r>
              <a:rPr lang="en-US" altLang="ja-JP" dirty="0"/>
              <a:t>	</a:t>
            </a:r>
            <a:r>
              <a:rPr lang="ja-JP" altLang="en-US" dirty="0"/>
              <a:t>ちょっと思いつきません。</a:t>
            </a:r>
            <a:endParaRPr lang="en-US" altLang="ja-JP" dirty="0"/>
          </a:p>
          <a:p>
            <a:pPr marL="0" indent="0">
              <a:buNone/>
            </a:pPr>
            <a:endParaRPr lang="ja-JP" altLang="en-US" dirty="0"/>
          </a:p>
          <a:p>
            <a:r>
              <a:rPr lang="en-US" altLang="ja-JP" dirty="0"/>
              <a:t>Instrument relevance</a:t>
            </a:r>
            <a:r>
              <a:rPr lang="ja-JP" altLang="en-US" dirty="0"/>
              <a:t>（操作変数の関連性）</a:t>
            </a:r>
            <a:r>
              <a:rPr lang="en-US" altLang="ja-JP" dirty="0"/>
              <a:t>: </a:t>
            </a:r>
            <a:r>
              <a:rPr lang="ja-JP" altLang="en-US" dirty="0"/>
              <a:t>操作変数はきちんと説明変数に影響を与える（操作変数が説明変数を強く予測する）</a:t>
            </a:r>
            <a:endParaRPr lang="en-US" altLang="ja-JP" dirty="0"/>
          </a:p>
          <a:p>
            <a:pPr marL="0" indent="0">
              <a:buNone/>
            </a:pPr>
            <a:r>
              <a:rPr lang="en-US" altLang="ja-JP" dirty="0"/>
              <a:t>	</a:t>
            </a:r>
            <a:r>
              <a:rPr lang="ja-JP" altLang="en-US" dirty="0"/>
              <a:t>省略</a:t>
            </a:r>
            <a:endParaRPr lang="en-US" altLang="ja-JP" dirty="0"/>
          </a:p>
          <a:p>
            <a:r>
              <a:rPr lang="en-US" altLang="ja-JP" dirty="0"/>
              <a:t>Monotonicity</a:t>
            </a:r>
            <a:r>
              <a:rPr lang="ja-JP" altLang="en-US" dirty="0"/>
              <a:t>： 操作変数が目的変数に対し逆効果になるケース</a:t>
            </a:r>
            <a:r>
              <a:rPr lang="ja-JP" altLang="en-US" dirty="0" smtClean="0"/>
              <a:t>（</a:t>
            </a:r>
            <a:r>
              <a:rPr lang="en-US" altLang="ja-JP" dirty="0" err="1" smtClean="0"/>
              <a:t>Defiers</a:t>
            </a:r>
            <a:r>
              <a:rPr lang="ja-JP" altLang="en-US" dirty="0"/>
              <a:t>と呼ばれる）が</a:t>
            </a:r>
            <a:r>
              <a:rPr lang="ja-JP" altLang="en-US" b="1" u="sng" dirty="0"/>
              <a:t>存在しない</a:t>
            </a:r>
            <a:endParaRPr lang="en-US" altLang="ja-JP" b="1" u="sng" dirty="0"/>
          </a:p>
          <a:p>
            <a:pPr marL="0" indent="0">
              <a:buNone/>
            </a:pPr>
            <a:r>
              <a:rPr lang="en-US" altLang="ja-JP" dirty="0"/>
              <a:t>	</a:t>
            </a:r>
            <a:r>
              <a:rPr lang="ja-JP" altLang="en-US" sz="1400" dirty="0" smtClean="0"/>
              <a:t>屁理屈しか思いつきません。</a:t>
            </a:r>
            <a:endParaRPr lang="ja-JP" altLang="en-US" sz="1400" dirty="0"/>
          </a:p>
          <a:p>
            <a:endParaRPr lang="en-US" altLang="ja-JP" dirty="0"/>
          </a:p>
          <a:p>
            <a:pPr marL="0" indent="0">
              <a:buNone/>
            </a:pPr>
            <a:endParaRPr lang="ja-JP" altLang="en-US" dirty="0"/>
          </a:p>
          <a:p>
            <a:pPr marL="0" indent="0">
              <a:buNone/>
            </a:pPr>
            <a:endParaRPr kumimoji="1" lang="ja-JP" altLang="en-US" sz="1800"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z="1400" smtClean="0"/>
              <a:pPr/>
              <a:t>12</a:t>
            </a:fld>
            <a:endParaRPr lang="ja-JP" altLang="en-US" sz="1400" dirty="0"/>
          </a:p>
        </p:txBody>
      </p:sp>
      <p:pic>
        <p:nvPicPr>
          <p:cNvPr id="2050" name="Picture 2" descr="https://healthpolicyhealthecon.files.wordpress.com/2015/03/figure12.jpg">
            <a:extLst>
              <a:ext uri="{FF2B5EF4-FFF2-40B4-BE49-F238E27FC236}">
                <a16:creationId xmlns="" xmlns:a16="http://schemas.microsoft.com/office/drawing/2014/main" id="{77C25F92-DF50-4269-BAD7-183B70CACD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4852" y="3203774"/>
            <a:ext cx="2908321" cy="7928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gure22.jpg (1237Ã649)">
            <a:extLst>
              <a:ext uri="{FF2B5EF4-FFF2-40B4-BE49-F238E27FC236}">
                <a16:creationId xmlns="" xmlns:a16="http://schemas.microsoft.com/office/drawing/2014/main" id="{4FABA6A4-8DD5-49E7-BEF4-2969CA7BE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14852" y="4644727"/>
            <a:ext cx="2463470" cy="864096"/>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 xmlns:a16="http://schemas.microsoft.com/office/drawing/2014/main" id="{3D58DBCD-583A-44BD-BA05-9A102318B23E}"/>
              </a:ext>
            </a:extLst>
          </p:cNvPr>
          <p:cNvSpPr/>
          <p:nvPr/>
        </p:nvSpPr>
        <p:spPr>
          <a:xfrm>
            <a:off x="900637" y="828050"/>
            <a:ext cx="9649072" cy="400110"/>
          </a:xfrm>
          <a:prstGeom prst="rect">
            <a:avLst/>
          </a:prstGeom>
        </p:spPr>
        <p:txBody>
          <a:bodyPr wrap="square">
            <a:spAutoFit/>
          </a:bodyPr>
          <a:lstStyle/>
          <a:p>
            <a:r>
              <a:rPr lang="ja-JP" altLang="en-US" dirty="0"/>
              <a:t>https://healthpolicyhealthecon.com/2015/03/15/instrumental-variable-methods/</a:t>
            </a:r>
          </a:p>
        </p:txBody>
      </p:sp>
    </p:spTree>
    <p:extLst>
      <p:ext uri="{BB962C8B-B14F-4D97-AF65-F5344CB8AC3E}">
        <p14:creationId xmlns:p14="http://schemas.microsoft.com/office/powerpoint/2010/main" val="2121215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normAutofit/>
          </a:bodyPr>
          <a:lstStyle/>
          <a:p>
            <a:r>
              <a:rPr kumimoji="1" lang="ja-JP" altLang="en-US" sz="2800" dirty="0"/>
              <a:t>操作変数法 </a:t>
            </a:r>
            <a:r>
              <a:rPr kumimoji="1" lang="en-US" altLang="ja-JP" sz="2800" dirty="0"/>
              <a:t>– </a:t>
            </a:r>
            <a:r>
              <a:rPr kumimoji="1" lang="ja-JP" altLang="en-US" sz="2800" dirty="0"/>
              <a:t>因果分析との関連 </a:t>
            </a:r>
            <a:r>
              <a:rPr kumimoji="1" lang="en-US" altLang="ja-JP" sz="2800" dirty="0"/>
              <a:t>-</a:t>
            </a:r>
            <a:endParaRPr kumimoji="1" lang="ja-JP" altLang="en-US" sz="2800" dirty="0"/>
          </a:p>
        </p:txBody>
      </p:sp>
      <p:sp>
        <p:nvSpPr>
          <p:cNvPr id="38" name="コンテンツ プレースホルダー 37"/>
          <p:cNvSpPr>
            <a:spLocks noGrp="1"/>
          </p:cNvSpPr>
          <p:nvPr>
            <p:ph idx="1"/>
          </p:nvPr>
        </p:nvSpPr>
        <p:spPr>
          <a:xfrm>
            <a:off x="882204" y="1620391"/>
            <a:ext cx="8928000" cy="5111960"/>
          </a:xfrm>
        </p:spPr>
        <p:txBody>
          <a:bodyPr/>
          <a:lstStyle/>
          <a:p>
            <a:pPr marL="0" indent="0">
              <a:buNone/>
            </a:pPr>
            <a:r>
              <a:rPr kumimoji="1" lang="ja-JP" altLang="en-US" sz="1800" dirty="0"/>
              <a:t>警察の増強は犯罪を減らすか</a:t>
            </a:r>
            <a:endParaRPr lang="ja-JP" altLang="en-US" dirty="0"/>
          </a:p>
          <a:p>
            <a:r>
              <a:rPr lang="ja-JP" altLang="en-US" dirty="0"/>
              <a:t>市長選や知事選がある年は</a:t>
            </a:r>
            <a:r>
              <a:rPr lang="en-US" altLang="ja-JP" dirty="0"/>
              <a:t>2%</a:t>
            </a:r>
            <a:r>
              <a:rPr lang="ja-JP" altLang="en-US" dirty="0"/>
              <a:t>程、警察官が増員されている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r>
              <a:rPr lang="ja-JP" altLang="en-US" dirty="0"/>
              <a:t>２段階最小二乗法を用いると係数の犯罪減少に対する効果</a:t>
            </a:r>
            <a:r>
              <a:rPr lang="ja-JP" altLang="en-US" dirty="0" smtClean="0"/>
              <a:t>が増大（</a:t>
            </a:r>
            <a:r>
              <a:rPr lang="ja-JP" altLang="en-US" dirty="0"/>
              <a:t>通常</a:t>
            </a:r>
            <a:r>
              <a:rPr lang="ja-JP" altLang="en-US" dirty="0" smtClean="0"/>
              <a:t>の回帰分析では</a:t>
            </a:r>
            <a:r>
              <a:rPr lang="ja-JP" altLang="en-US" dirty="0"/>
              <a:t>過少推定）</a:t>
            </a:r>
            <a:endParaRPr lang="en-US" altLang="ja-JP" dirty="0"/>
          </a:p>
          <a:p>
            <a:pPr marL="0" indent="0">
              <a:buNone/>
            </a:pPr>
            <a:r>
              <a:rPr lang="ja-JP" altLang="en-US" dirty="0"/>
              <a:t>　　しかし、カッコ内にある標準誤差が大きくなっている。</a:t>
            </a:r>
            <a:endParaRPr lang="en-US" altLang="ja-JP" dirty="0"/>
          </a:p>
          <a:p>
            <a:pPr marL="0" indent="0">
              <a:buNone/>
            </a:pPr>
            <a:r>
              <a:rPr lang="ja-JP" altLang="en-US" dirty="0"/>
              <a:t>　　下段の窃盗犯罪件数は、係数の推定値が有意ではない。</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ja-JP" altLang="en-US" dirty="0"/>
              <a:t>論文のデータをトレースできそうな資料は上記</a:t>
            </a:r>
            <a:r>
              <a:rPr lang="en-US" altLang="ja-JP" dirty="0"/>
              <a:t>URL</a:t>
            </a:r>
            <a:r>
              <a:rPr lang="ja-JP" altLang="en-US" dirty="0"/>
              <a:t>にあります。但し要</a:t>
            </a:r>
            <a:r>
              <a:rPr lang="en-US" altLang="ja-JP" dirty="0"/>
              <a:t>SAS/STATA</a:t>
            </a:r>
            <a:r>
              <a:rPr lang="ja-JP" altLang="en-US" dirty="0" err="1"/>
              <a:t>。</a:t>
            </a:r>
            <a:endParaRPr lang="en-US" altLang="ja-JP"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z="1400" smtClean="0"/>
              <a:pPr/>
              <a:t>13</a:t>
            </a:fld>
            <a:endParaRPr lang="ja-JP" altLang="en-US" sz="1400" dirty="0"/>
          </a:p>
        </p:txBody>
      </p:sp>
      <p:sp>
        <p:nvSpPr>
          <p:cNvPr id="5" name="正方形/長方形 4">
            <a:extLst>
              <a:ext uri="{FF2B5EF4-FFF2-40B4-BE49-F238E27FC236}">
                <a16:creationId xmlns="" xmlns:a16="http://schemas.microsoft.com/office/drawing/2014/main" id="{9B5D2CF0-9FFC-4D4D-984A-3488D68A3AEC}"/>
              </a:ext>
            </a:extLst>
          </p:cNvPr>
          <p:cNvSpPr/>
          <p:nvPr/>
        </p:nvSpPr>
        <p:spPr>
          <a:xfrm>
            <a:off x="900637" y="828050"/>
            <a:ext cx="9649072" cy="707886"/>
          </a:xfrm>
          <a:prstGeom prst="rect">
            <a:avLst/>
          </a:prstGeom>
        </p:spPr>
        <p:txBody>
          <a:bodyPr wrap="square">
            <a:spAutoFit/>
          </a:bodyPr>
          <a:lstStyle/>
          <a:p>
            <a:r>
              <a:rPr lang="en-US" altLang="ja-JP" dirty="0">
                <a:hlinkClick r:id="rId3"/>
              </a:rPr>
              <a:t>https://eml.berkeley.edu/replications/mccrary/clewp35.pdf</a:t>
            </a:r>
          </a:p>
          <a:p>
            <a:r>
              <a:rPr lang="en-US" altLang="ja-JP" dirty="0">
                <a:hlinkClick r:id="rId3"/>
              </a:rPr>
              <a:t>https://eml.berkeley.edu/replications/mccrary/index.html</a:t>
            </a:r>
            <a:endParaRPr lang="en-US" altLang="ja-JP" dirty="0"/>
          </a:p>
        </p:txBody>
      </p:sp>
      <p:pic>
        <p:nvPicPr>
          <p:cNvPr id="3" name="図 2">
            <a:extLst>
              <a:ext uri="{FF2B5EF4-FFF2-40B4-BE49-F238E27FC236}">
                <a16:creationId xmlns="" xmlns:a16="http://schemas.microsoft.com/office/drawing/2014/main" id="{19D1F9AD-3B71-4C49-8AD2-CC1FDBDCEC1C}"/>
              </a:ext>
            </a:extLst>
          </p:cNvPr>
          <p:cNvPicPr>
            <a:picLocks noChangeAspect="1"/>
          </p:cNvPicPr>
          <p:nvPr/>
        </p:nvPicPr>
        <p:blipFill>
          <a:blip r:embed="rId4"/>
          <a:stretch>
            <a:fillRect/>
          </a:stretch>
        </p:blipFill>
        <p:spPr>
          <a:xfrm>
            <a:off x="909272" y="2509650"/>
            <a:ext cx="7274686" cy="1015663"/>
          </a:xfrm>
          <a:prstGeom prst="rect">
            <a:avLst/>
          </a:prstGeom>
        </p:spPr>
      </p:pic>
      <p:pic>
        <p:nvPicPr>
          <p:cNvPr id="4" name="図 3">
            <a:extLst>
              <a:ext uri="{FF2B5EF4-FFF2-40B4-BE49-F238E27FC236}">
                <a16:creationId xmlns="" xmlns:a16="http://schemas.microsoft.com/office/drawing/2014/main" id="{BD3301A6-4709-455D-ADE2-3C074E20349B}"/>
              </a:ext>
            </a:extLst>
          </p:cNvPr>
          <p:cNvPicPr>
            <a:picLocks noChangeAspect="1"/>
          </p:cNvPicPr>
          <p:nvPr/>
        </p:nvPicPr>
        <p:blipFill>
          <a:blip r:embed="rId5"/>
          <a:stretch>
            <a:fillRect/>
          </a:stretch>
        </p:blipFill>
        <p:spPr>
          <a:xfrm>
            <a:off x="921809" y="4722491"/>
            <a:ext cx="4968552" cy="1218381"/>
          </a:xfrm>
          <a:prstGeom prst="rect">
            <a:avLst/>
          </a:prstGeom>
        </p:spPr>
      </p:pic>
    </p:spTree>
    <p:extLst>
      <p:ext uri="{BB962C8B-B14F-4D97-AF65-F5344CB8AC3E}">
        <p14:creationId xmlns:p14="http://schemas.microsoft.com/office/powerpoint/2010/main" val="52988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normAutofit/>
          </a:bodyPr>
          <a:lstStyle/>
          <a:p>
            <a:r>
              <a:rPr kumimoji="1" lang="en-US" altLang="ja-JP" sz="2800" dirty="0"/>
              <a:t>Who is @</a:t>
            </a:r>
            <a:r>
              <a:rPr kumimoji="1" lang="en-US" altLang="ja-JP" sz="2800" dirty="0" err="1"/>
              <a:t>matchbou</a:t>
            </a:r>
            <a:endParaRPr kumimoji="1" lang="ja-JP" altLang="en-US" sz="2800" dirty="0"/>
          </a:p>
        </p:txBody>
      </p:sp>
      <p:sp>
        <p:nvSpPr>
          <p:cNvPr id="38" name="コンテンツ プレースホルダー 37"/>
          <p:cNvSpPr>
            <a:spLocks noGrp="1"/>
          </p:cNvSpPr>
          <p:nvPr>
            <p:ph idx="1"/>
          </p:nvPr>
        </p:nvSpPr>
        <p:spPr>
          <a:xfrm>
            <a:off x="897786" y="1423913"/>
            <a:ext cx="8928000" cy="5111960"/>
          </a:xfrm>
        </p:spPr>
        <p:txBody>
          <a:bodyPr/>
          <a:lstStyle/>
          <a:p>
            <a:r>
              <a:rPr kumimoji="1" lang="ja-JP" altLang="en-US" sz="1800" dirty="0"/>
              <a:t>某専門</a:t>
            </a:r>
            <a:r>
              <a:rPr lang="ja-JP" altLang="en-US" sz="1800" dirty="0"/>
              <a:t>商社物流部門でアナリストやってます。</a:t>
            </a:r>
            <a:endParaRPr lang="en-US" altLang="ja-JP" sz="1800" dirty="0"/>
          </a:p>
          <a:p>
            <a:pPr lvl="1"/>
            <a:r>
              <a:rPr kumimoji="1" lang="ja-JP" altLang="en-US" sz="1600" dirty="0"/>
              <a:t>ロジット回帰による売れ筋商品の在庫管理</a:t>
            </a:r>
            <a:endParaRPr kumimoji="1" lang="en-US" altLang="ja-JP" sz="1600" dirty="0"/>
          </a:p>
          <a:p>
            <a:pPr lvl="1"/>
            <a:r>
              <a:rPr kumimoji="1" lang="ja-JP" altLang="en-US" sz="1600" dirty="0"/>
              <a:t>倉庫の棚入れ・棚出し作業に於ける作業者歩行経路最小化 </a:t>
            </a:r>
            <a:r>
              <a:rPr kumimoji="1" lang="en-US" altLang="ja-JP" sz="1600" dirty="0"/>
              <a:t>–</a:t>
            </a:r>
            <a:r>
              <a:rPr lang="ja-JP" altLang="en-US" sz="1600" dirty="0"/>
              <a:t>巡回セールスマン問題の援用</a:t>
            </a:r>
            <a:endParaRPr kumimoji="1" lang="en-US" altLang="ja-JP" sz="1600" dirty="0"/>
          </a:p>
          <a:p>
            <a:pPr lvl="1"/>
            <a:r>
              <a:rPr kumimoji="1" lang="ja-JP" altLang="en-US" sz="1600" dirty="0"/>
              <a:t>産学連携による弊社物流の未来像を描くらしい（まだ海のものとも山のものともつきませぬ）</a:t>
            </a:r>
            <a:endParaRPr kumimoji="1" lang="en-US" altLang="ja-JP" sz="1600" dirty="0"/>
          </a:p>
          <a:p>
            <a:pPr lvl="1"/>
            <a:endParaRPr kumimoji="1" lang="en-US" altLang="ja-JP" sz="1600" dirty="0"/>
          </a:p>
          <a:p>
            <a:r>
              <a:rPr lang="ja-JP" altLang="en-US" sz="1800" dirty="0"/>
              <a:t>バックグラウンド</a:t>
            </a:r>
            <a:endParaRPr lang="en-US" altLang="ja-JP" sz="1800" dirty="0"/>
          </a:p>
          <a:p>
            <a:pPr lvl="1"/>
            <a:r>
              <a:rPr lang="ja-JP" altLang="en-US" sz="1600" dirty="0"/>
              <a:t>商</a:t>
            </a:r>
            <a:r>
              <a:rPr kumimoji="1" lang="ja-JP" altLang="en-US" sz="1600" dirty="0"/>
              <a:t>学部と理学部</a:t>
            </a:r>
            <a:r>
              <a:rPr kumimoji="1" lang="en-US" altLang="ja-JP" sz="1600" dirty="0"/>
              <a:t>2</a:t>
            </a:r>
            <a:r>
              <a:rPr kumimoji="1" lang="ja-JP" altLang="en-US" sz="1600" dirty="0"/>
              <a:t>部数学科の落ちこぼれ</a:t>
            </a:r>
            <a:endParaRPr kumimoji="1" lang="en-US" altLang="ja-JP" sz="1600" dirty="0"/>
          </a:p>
          <a:p>
            <a:pPr lvl="1"/>
            <a:r>
              <a:rPr lang="ja-JP" altLang="en-US" sz="1600" dirty="0"/>
              <a:t>前職</a:t>
            </a:r>
            <a:r>
              <a:rPr kumimoji="1" lang="ja-JP" altLang="en-US" sz="1600" dirty="0" smtClean="0"/>
              <a:t>では個人</a:t>
            </a:r>
            <a:r>
              <a:rPr kumimoji="1" lang="ja-JP" altLang="en-US" sz="1600" dirty="0"/>
              <a:t>与信商品（クレジットカード・ローン）のリスク管理（審査～回収迄の計数分析）もやってた</a:t>
            </a:r>
            <a:endParaRPr kumimoji="1" lang="en-US" altLang="ja-JP" sz="1600" dirty="0"/>
          </a:p>
          <a:p>
            <a:pPr lvl="1"/>
            <a:endParaRPr kumimoji="1" lang="en-US" altLang="ja-JP" sz="1600" dirty="0"/>
          </a:p>
          <a:p>
            <a:r>
              <a:rPr lang="ja-JP" altLang="en-US" sz="1800" dirty="0"/>
              <a:t>最近</a:t>
            </a:r>
            <a:endParaRPr kumimoji="1" lang="en-US" altLang="ja-JP" sz="1800" dirty="0"/>
          </a:p>
          <a:p>
            <a:pPr lvl="1"/>
            <a:r>
              <a:rPr lang="ja-JP" altLang="en-US" sz="1600" dirty="0"/>
              <a:t>今年は冬に倉庫で肉体</a:t>
            </a:r>
            <a:r>
              <a:rPr lang="ja-JP" altLang="en-US" sz="1600" dirty="0" smtClean="0"/>
              <a:t>労働（繁忙期応援）せず</a:t>
            </a:r>
            <a:r>
              <a:rPr lang="ja-JP" altLang="en-US" sz="1600" dirty="0"/>
              <a:t>に済んでホッとしてます。</a:t>
            </a:r>
            <a:endParaRPr lang="en-US" altLang="ja-JP" sz="1600" dirty="0"/>
          </a:p>
          <a:p>
            <a:pPr marL="260350" lvl="1" indent="0">
              <a:buNone/>
            </a:pPr>
            <a:r>
              <a:rPr lang="en-US" altLang="ja-JP" sz="1600" dirty="0"/>
              <a:t>	※</a:t>
            </a:r>
            <a:r>
              <a:rPr lang="ja-JP" altLang="en-US" sz="1600" dirty="0"/>
              <a:t>過去</a:t>
            </a:r>
            <a:r>
              <a:rPr lang="en-US" altLang="ja-JP" sz="1600" dirty="0"/>
              <a:t>2</a:t>
            </a:r>
            <a:r>
              <a:rPr lang="ja-JP" altLang="en-US" sz="1600" dirty="0"/>
              <a:t>年は腰痛抱えつつガチで肉体労働従事</a:t>
            </a:r>
            <a:r>
              <a:rPr lang="en-US" altLang="ja-JP" sz="1600" dirty="0" err="1"/>
              <a:t>orz</a:t>
            </a:r>
            <a:endParaRPr lang="en-US" altLang="ja-JP" sz="1600" dirty="0"/>
          </a:p>
          <a:p>
            <a:pPr lvl="1"/>
            <a:endParaRPr kumimoji="1" lang="en-US" altLang="ja-JP" sz="1600" dirty="0"/>
          </a:p>
          <a:p>
            <a:pPr marL="260350" lvl="1" indent="0">
              <a:buNone/>
            </a:pPr>
            <a:endParaRPr kumimoji="1" lang="ja-JP" altLang="en-US"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mtClean="0"/>
              <a:pPr/>
              <a:t>2</a:t>
            </a:fld>
            <a:endParaRPr lang="ja-JP" altLang="en-US" dirty="0"/>
          </a:p>
        </p:txBody>
      </p:sp>
    </p:spTree>
    <p:extLst>
      <p:ext uri="{BB962C8B-B14F-4D97-AF65-F5344CB8AC3E}">
        <p14:creationId xmlns:p14="http://schemas.microsoft.com/office/powerpoint/2010/main" val="286241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コンテンツ プレースホルダー 37"/>
          <p:cNvSpPr>
            <a:spLocks noGrp="1"/>
          </p:cNvSpPr>
          <p:nvPr>
            <p:ph idx="1"/>
          </p:nvPr>
        </p:nvSpPr>
        <p:spPr>
          <a:xfrm>
            <a:off x="955204" y="1467774"/>
            <a:ext cx="8928000" cy="5111960"/>
          </a:xfrm>
        </p:spPr>
        <p:txBody>
          <a:bodyPr/>
          <a:lstStyle/>
          <a:p>
            <a:r>
              <a:rPr lang="ja-JP" altLang="en-US" sz="1800" dirty="0"/>
              <a:t>回帰分析に於いて説明変数が誤差項と相関が</a:t>
            </a:r>
            <a:r>
              <a:rPr lang="ja-JP" altLang="en-US" sz="1800" dirty="0" smtClean="0"/>
              <a:t>ある（内生性）場合</a:t>
            </a:r>
            <a:r>
              <a:rPr lang="ja-JP" altLang="en-US" sz="1800" dirty="0"/>
              <a:t>の対処方法</a:t>
            </a:r>
            <a:endParaRPr lang="en-US" altLang="ja-JP" sz="1800" dirty="0"/>
          </a:p>
          <a:p>
            <a:r>
              <a:rPr kumimoji="1" lang="ja-JP" altLang="en-US" sz="1800" dirty="0"/>
              <a:t>操作変数で説明変数を回帰することにより説明変数の変動を</a:t>
            </a:r>
            <a:endParaRPr kumimoji="1" lang="en-US" altLang="ja-JP" sz="1800" dirty="0"/>
          </a:p>
          <a:p>
            <a:pPr marL="0" indent="0">
              <a:buNone/>
            </a:pPr>
            <a:r>
              <a:rPr lang="en-US" altLang="ja-JP" sz="1800" dirty="0"/>
              <a:t>	</a:t>
            </a:r>
            <a:r>
              <a:rPr kumimoji="1" lang="ja-JP" altLang="en-US" sz="1800" dirty="0"/>
              <a:t>①誤差項と相関する部分</a:t>
            </a:r>
            <a:endParaRPr kumimoji="1" lang="en-US" altLang="ja-JP" sz="1800" dirty="0"/>
          </a:p>
          <a:p>
            <a:pPr marL="0" indent="0">
              <a:buNone/>
            </a:pPr>
            <a:r>
              <a:rPr lang="en-US" altLang="ja-JP" sz="1800" dirty="0"/>
              <a:t>	</a:t>
            </a:r>
            <a:r>
              <a:rPr lang="ja-JP" altLang="en-US" sz="1800" dirty="0"/>
              <a:t>②誤差項と相関</a:t>
            </a:r>
            <a:r>
              <a:rPr kumimoji="1" lang="ja-JP" altLang="en-US" sz="1800" dirty="0"/>
              <a:t>しない部分</a:t>
            </a:r>
            <a:endParaRPr kumimoji="1" lang="en-US" altLang="ja-JP" sz="1800" dirty="0"/>
          </a:p>
          <a:p>
            <a:pPr marL="0" indent="0">
              <a:buNone/>
            </a:pPr>
            <a:r>
              <a:rPr kumimoji="1" lang="ja-JP" altLang="en-US" sz="1800" dirty="0"/>
              <a:t>　　に分離</a:t>
            </a:r>
            <a:r>
              <a:rPr lang="ja-JP" altLang="en-US" sz="1800" dirty="0"/>
              <a:t>し、②を用いて元の目的変数と回帰することで不偏推定量を得る手法</a:t>
            </a:r>
            <a:endParaRPr kumimoji="1" lang="en-US" altLang="ja-JP" sz="1800" dirty="0"/>
          </a:p>
          <a:p>
            <a:endParaRPr kumimoji="1" lang="en-US" altLang="ja-JP" dirty="0"/>
          </a:p>
          <a:p>
            <a:r>
              <a:rPr lang="ja-JP" altLang="en-US" sz="1800" dirty="0"/>
              <a:t>式操作のイメージ</a:t>
            </a:r>
            <a:endParaRPr lang="en-US" altLang="ja-JP" sz="1800" dirty="0"/>
          </a:p>
          <a:p>
            <a:pPr marL="260350" lvl="1" indent="0">
              <a:buNone/>
            </a:pPr>
            <a:r>
              <a:rPr kumimoji="1" lang="ja-JP" altLang="en-US" sz="1800" dirty="0"/>
              <a:t>元の回帰式の説明変数 </a:t>
            </a:r>
            <a:r>
              <a:rPr kumimoji="1" lang="en-US" altLang="ja-JP" sz="1800" dirty="0"/>
              <a:t>Xi</a:t>
            </a:r>
            <a:r>
              <a:rPr lang="ja-JP" altLang="en-US" sz="1800" dirty="0"/>
              <a:t>  を操作変数 </a:t>
            </a:r>
            <a:r>
              <a:rPr lang="en-US" altLang="ja-JP" sz="1800" dirty="0"/>
              <a:t>Zi</a:t>
            </a:r>
            <a:r>
              <a:rPr lang="ja-JP" altLang="en-US" sz="1800" dirty="0"/>
              <a:t>で回帰して、その誤差項を除く部分で元の式の目的変数を回帰する</a:t>
            </a:r>
            <a:endParaRPr kumimoji="1" lang="en-US" altLang="ja-JP" sz="1800" dirty="0"/>
          </a:p>
          <a:p>
            <a:endParaRPr lang="en-US" altLang="ja-JP" dirty="0"/>
          </a:p>
          <a:p>
            <a:endParaRPr kumimoji="1" lang="en-US" altLang="ja-JP" dirty="0"/>
          </a:p>
          <a:p>
            <a:endParaRPr kumimoji="1" lang="ja-JP" altLang="en-US" dirty="0"/>
          </a:p>
        </p:txBody>
      </p:sp>
      <p:sp>
        <p:nvSpPr>
          <p:cNvPr id="37" name="タイトル 36"/>
          <p:cNvSpPr>
            <a:spLocks noGrp="1"/>
          </p:cNvSpPr>
          <p:nvPr>
            <p:ph type="title"/>
          </p:nvPr>
        </p:nvSpPr>
        <p:spPr/>
        <p:txBody>
          <a:bodyPr>
            <a:normAutofit/>
          </a:bodyPr>
          <a:lstStyle/>
          <a:p>
            <a:r>
              <a:rPr kumimoji="1" lang="ja-JP" altLang="en-US" sz="2800" dirty="0"/>
              <a:t>操作変数法</a:t>
            </a:r>
            <a:r>
              <a:rPr lang="ja-JP" altLang="en-US" sz="2800" dirty="0"/>
              <a:t>（含む二段階最小二乗法）</a:t>
            </a:r>
            <a:r>
              <a:rPr kumimoji="1" lang="ja-JP" altLang="en-US" sz="2800" dirty="0"/>
              <a:t> </a:t>
            </a:r>
            <a:r>
              <a:rPr kumimoji="1" lang="en-US" altLang="ja-JP" sz="2800" dirty="0"/>
              <a:t>– </a:t>
            </a:r>
            <a:r>
              <a:rPr kumimoji="1" lang="ja-JP" altLang="en-US" sz="2800" dirty="0"/>
              <a:t>私の理解 </a:t>
            </a:r>
            <a:r>
              <a:rPr lang="en-US" altLang="ja-JP" sz="2800" dirty="0"/>
              <a:t>-</a:t>
            </a:r>
            <a:endParaRPr kumimoji="1" lang="ja-JP" altLang="en-US" sz="2800"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mtClean="0"/>
              <a:pPr/>
              <a:t>3</a:t>
            </a:fld>
            <a:endParaRPr lang="ja-JP" altLang="en-US" dirty="0"/>
          </a:p>
        </p:txBody>
      </p:sp>
      <p:grpSp>
        <p:nvGrpSpPr>
          <p:cNvPr id="25" name="グループ化 24">
            <a:extLst>
              <a:ext uri="{FF2B5EF4-FFF2-40B4-BE49-F238E27FC236}">
                <a16:creationId xmlns="" xmlns:a16="http://schemas.microsoft.com/office/drawing/2014/main" id="{C5FE2D62-B6BD-4DAA-9B69-AF917725AA43}"/>
              </a:ext>
            </a:extLst>
          </p:cNvPr>
          <p:cNvGrpSpPr/>
          <p:nvPr/>
        </p:nvGrpSpPr>
        <p:grpSpPr>
          <a:xfrm>
            <a:off x="2394372" y="4671149"/>
            <a:ext cx="5208956" cy="2421850"/>
            <a:chOff x="2394372" y="3519021"/>
            <a:chExt cx="5208956" cy="2421850"/>
          </a:xfrm>
        </p:grpSpPr>
        <mc:AlternateContent xmlns:mc="http://schemas.openxmlformats.org/markup-compatibility/2006" xmlns:a14="http://schemas.microsoft.com/office/drawing/2010/main">
          <mc:Choice Requires="a14">
            <p:sp>
              <p:nvSpPr>
                <p:cNvPr id="6" name="テキスト ボックス 5">
                  <a:extLst>
                    <a:ext uri="{FF2B5EF4-FFF2-40B4-BE49-F238E27FC236}">
                      <a16:creationId xmlns="" xmlns:a16="http://schemas.microsoft.com/office/drawing/2014/main" id="{6F065414-A482-43E7-8C70-29F0B2D52E91}"/>
                    </a:ext>
                  </a:extLst>
                </p:cNvPr>
                <p:cNvSpPr txBox="1"/>
                <p:nvPr/>
              </p:nvSpPr>
              <p:spPr>
                <a:xfrm>
                  <a:off x="2394372" y="3519021"/>
                  <a:ext cx="323146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ja-JP" altLang="en-US" sz="2800" i="1" dirty="0" smtClean="0">
                                <a:latin typeface="Cambria Math" panose="02040503050406030204" pitchFamily="18" charset="0"/>
                              </a:rPr>
                            </m:ctrlPr>
                          </m:sSubPr>
                          <m:e>
                            <m:r>
                              <a:rPr lang="ja-JP" altLang="en-US" sz="2800" i="1" dirty="0">
                                <a:latin typeface="Cambria Math" panose="02040503050406030204" pitchFamily="18" charset="0"/>
                              </a:rPr>
                              <m:t>𝑌</m:t>
                            </m:r>
                          </m:e>
                          <m:sub>
                            <m:r>
                              <a:rPr lang="ja-JP" altLang="en-US" sz="2800" i="1" dirty="0">
                                <a:latin typeface="Cambria Math" panose="02040503050406030204" pitchFamily="18" charset="0"/>
                              </a:rPr>
                              <m:t>𝑖</m:t>
                            </m:r>
                          </m:sub>
                        </m:sSub>
                        <m:r>
                          <a:rPr lang="ja-JP" altLang="en-US" sz="2800" dirty="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𝑎</m:t>
                            </m:r>
                          </m:e>
                          <m:sub>
                            <m:r>
                              <a:rPr lang="en-US" altLang="ja-JP" sz="2800" b="0" i="1" smtClean="0">
                                <a:latin typeface="Cambria Math" panose="02040503050406030204" pitchFamily="18" charset="0"/>
                              </a:rPr>
                              <m:t>0</m:t>
                            </m:r>
                          </m:sub>
                        </m:sSub>
                        <m:r>
                          <a:rPr lang="ja-JP" altLang="en-US" sz="2800" dirty="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𝑎</m:t>
                            </m:r>
                          </m:e>
                          <m:sub>
                            <m:r>
                              <a:rPr lang="en-US" altLang="ja-JP" sz="2800" i="1">
                                <a:latin typeface="Cambria Math" panose="02040503050406030204" pitchFamily="18" charset="0"/>
                              </a:rPr>
                              <m:t>1</m:t>
                            </m:r>
                          </m:sub>
                        </m:sSub>
                        <m:sSub>
                          <m:sSubPr>
                            <m:ctrlPr>
                              <a:rPr lang="ja-JP" altLang="en-US" sz="2800" i="1" dirty="0">
                                <a:latin typeface="Cambria Math" panose="02040503050406030204" pitchFamily="18" charset="0"/>
                              </a:rPr>
                            </m:ctrlPr>
                          </m:sSubPr>
                          <m:e>
                            <m:r>
                              <a:rPr lang="ja-JP" altLang="en-US" sz="2800" i="1" dirty="0">
                                <a:latin typeface="Cambria Math" panose="02040503050406030204" pitchFamily="18" charset="0"/>
                              </a:rPr>
                              <m:t>𝑋</m:t>
                            </m:r>
                          </m:e>
                          <m:sub>
                            <m:r>
                              <a:rPr lang="ja-JP" altLang="en-US" sz="2800" i="1" dirty="0">
                                <a:latin typeface="Cambria Math" panose="02040503050406030204" pitchFamily="18" charset="0"/>
                              </a:rPr>
                              <m:t>𝑖</m:t>
                            </m:r>
                          </m:sub>
                        </m:sSub>
                        <m:r>
                          <a:rPr lang="ja-JP" altLang="en-US" sz="2800" dirty="0">
                            <a:latin typeface="Cambria Math" panose="02040503050406030204" pitchFamily="18" charset="0"/>
                          </a:rPr>
                          <m:t>+</m:t>
                        </m:r>
                        <m:sSub>
                          <m:sSubPr>
                            <m:ctrlPr>
                              <a:rPr lang="ja-JP" altLang="en-US" sz="2800" i="1" dirty="0">
                                <a:latin typeface="Cambria Math" panose="02040503050406030204" pitchFamily="18" charset="0"/>
                              </a:rPr>
                            </m:ctrlPr>
                          </m:sSubPr>
                          <m:e>
                            <m:r>
                              <a:rPr lang="ja-JP" altLang="en-US" sz="2800" i="1" dirty="0">
                                <a:latin typeface="Cambria Math" panose="02040503050406030204" pitchFamily="18" charset="0"/>
                              </a:rPr>
                              <m:t>𝑢</m:t>
                            </m:r>
                          </m:e>
                          <m:sub>
                            <m:r>
                              <a:rPr lang="ja-JP" altLang="en-US" sz="2800" i="1" dirty="0">
                                <a:latin typeface="Cambria Math" panose="02040503050406030204" pitchFamily="18" charset="0"/>
                              </a:rPr>
                              <m:t>𝑖</m:t>
                            </m:r>
                          </m:sub>
                        </m:sSub>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6F065414-A482-43E7-8C70-29F0B2D52E91}"/>
                    </a:ext>
                  </a:extLst>
                </p:cNvPr>
                <p:cNvSpPr txBox="1">
                  <a:spLocks noRot="1" noChangeAspect="1" noMove="1" noResize="1" noEditPoints="1" noAdjustHandles="1" noChangeArrowheads="1" noChangeShapeType="1" noTextEdit="1"/>
                </p:cNvSpPr>
                <p:nvPr/>
              </p:nvSpPr>
              <p:spPr>
                <a:xfrm>
                  <a:off x="2394372" y="3519021"/>
                  <a:ext cx="3231461" cy="523220"/>
                </a:xfrm>
                <a:prstGeom prst="rect">
                  <a:avLst/>
                </a:prstGeom>
                <a:blipFill>
                  <a:blip r:embed="rId3"/>
                  <a:stretch>
                    <a:fillRect/>
                  </a:stretch>
                </a:blipFill>
              </p:spPr>
              <p:txBody>
                <a:bodyPr/>
                <a:lstStyle/>
                <a:p>
                  <a:r>
                    <a:rPr lang="ja-JP" altLang="en-US">
                      <a:noFill/>
                    </a:rPr>
                    <a:t> </a:t>
                  </a:r>
                </a:p>
              </p:txBody>
            </p:sp>
          </mc:Fallback>
        </mc:AlternateContent>
        <p:sp>
          <p:nvSpPr>
            <p:cNvPr id="8" name="正方形/長方形 7">
              <a:extLst>
                <a:ext uri="{FF2B5EF4-FFF2-40B4-BE49-F238E27FC236}">
                  <a16:creationId xmlns="" xmlns:a16="http://schemas.microsoft.com/office/drawing/2014/main" id="{22F28255-5823-41CE-9A75-5E4C7FD2BC36}"/>
                </a:ext>
              </a:extLst>
            </p:cNvPr>
            <p:cNvSpPr/>
            <p:nvPr/>
          </p:nvSpPr>
          <p:spPr>
            <a:xfrm>
              <a:off x="4410596" y="3555643"/>
              <a:ext cx="432048" cy="52322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 xmlns:a16="http://schemas.microsoft.com/office/drawing/2014/main" id="{665DF5D7-70FF-4B90-AAB1-A4DCD83A93FB}"/>
                </a:ext>
              </a:extLst>
            </p:cNvPr>
            <p:cNvGrpSpPr/>
            <p:nvPr/>
          </p:nvGrpSpPr>
          <p:grpSpPr>
            <a:xfrm>
              <a:off x="2394372" y="5393325"/>
              <a:ext cx="4643900" cy="547546"/>
              <a:chOff x="2394372" y="4915862"/>
              <a:chExt cx="4643900" cy="547546"/>
            </a:xfrm>
          </p:grpSpPr>
          <mc:AlternateContent xmlns:mc="http://schemas.openxmlformats.org/markup-compatibility/2006" xmlns:a14="http://schemas.microsoft.com/office/drawing/2010/main">
            <mc:Choice Requires="a14">
              <p:sp>
                <p:nvSpPr>
                  <p:cNvPr id="13" name="テキスト ボックス 12">
                    <a:extLst>
                      <a:ext uri="{FF2B5EF4-FFF2-40B4-BE49-F238E27FC236}">
                        <a16:creationId xmlns="" xmlns:a16="http://schemas.microsoft.com/office/drawing/2014/main" id="{0E5E3090-3014-467E-ADB0-3DC1315E2F45}"/>
                      </a:ext>
                    </a:extLst>
                  </p:cNvPr>
                  <p:cNvSpPr txBox="1"/>
                  <p:nvPr/>
                </p:nvSpPr>
                <p:spPr>
                  <a:xfrm>
                    <a:off x="2394372" y="4915862"/>
                    <a:ext cx="464390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ja-JP" altLang="en-US" sz="2800" i="1" dirty="0" smtClean="0">
                                  <a:latin typeface="Cambria Math" panose="02040503050406030204" pitchFamily="18" charset="0"/>
                                </a:rPr>
                              </m:ctrlPr>
                            </m:sSubPr>
                            <m:e>
                              <m:r>
                                <a:rPr lang="ja-JP" altLang="en-US" sz="2800" i="1" dirty="0">
                                  <a:latin typeface="Cambria Math" panose="02040503050406030204" pitchFamily="18" charset="0"/>
                                </a:rPr>
                                <m:t>𝑌</m:t>
                              </m:r>
                            </m:e>
                            <m:sub>
                              <m:r>
                                <a:rPr lang="ja-JP" altLang="en-US" sz="2800" i="1" dirty="0">
                                  <a:latin typeface="Cambria Math" panose="02040503050406030204" pitchFamily="18" charset="0"/>
                                </a:rPr>
                                <m:t>𝑖</m:t>
                              </m:r>
                            </m:sub>
                          </m:sSub>
                          <m:r>
                            <a:rPr lang="ja-JP" altLang="en-US" sz="2800" dirty="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𝑎</m:t>
                              </m:r>
                            </m:e>
                            <m:sub>
                              <m:r>
                                <a:rPr lang="en-US" altLang="ja-JP" sz="2800" b="0" i="1" smtClean="0">
                                  <a:latin typeface="Cambria Math" panose="02040503050406030204" pitchFamily="18" charset="0"/>
                                </a:rPr>
                                <m:t>0</m:t>
                              </m:r>
                            </m:sub>
                          </m:sSub>
                          <m:r>
                            <a:rPr lang="ja-JP" altLang="en-US" sz="2800" dirty="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𝑎</m:t>
                              </m:r>
                            </m:e>
                            <m:sub>
                              <m:r>
                                <a:rPr lang="en-US" altLang="ja-JP" sz="2800" i="1">
                                  <a:latin typeface="Cambria Math" panose="02040503050406030204" pitchFamily="18" charset="0"/>
                                </a:rPr>
                                <m:t>1</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𝑏</m:t>
                              </m:r>
                            </m:e>
                            <m:sub>
                              <m:r>
                                <a:rPr lang="en-US" altLang="ja-JP" sz="2800" i="1">
                                  <a:latin typeface="Cambria Math" panose="02040503050406030204" pitchFamily="18" charset="0"/>
                                </a:rPr>
                                <m:t>0</m:t>
                              </m:r>
                            </m:sub>
                          </m:sSub>
                          <m:r>
                            <a:rPr lang="ja-JP" altLang="en-US" sz="2800" dirty="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𝑏</m:t>
                              </m:r>
                            </m:e>
                            <m:sub>
                              <m:r>
                                <a:rPr lang="en-US" altLang="ja-JP" sz="2800" i="1">
                                  <a:latin typeface="Cambria Math" panose="02040503050406030204" pitchFamily="18" charset="0"/>
                                </a:rPr>
                                <m:t>1</m:t>
                              </m:r>
                            </m:sub>
                          </m:sSub>
                          <m:sSub>
                            <m:sSubPr>
                              <m:ctrlPr>
                                <a:rPr lang="ja-JP" altLang="en-US" sz="2800" i="1" dirty="0">
                                  <a:latin typeface="Cambria Math" panose="02040503050406030204" pitchFamily="18" charset="0"/>
                                </a:rPr>
                              </m:ctrlPr>
                            </m:sSubPr>
                            <m:e>
                              <m:r>
                                <a:rPr lang="en-US" altLang="ja-JP" sz="2800" i="1" dirty="0">
                                  <a:latin typeface="Cambria Math" panose="02040503050406030204" pitchFamily="18" charset="0"/>
                                </a:rPr>
                                <m:t>𝑍</m:t>
                              </m:r>
                            </m:e>
                            <m:sub>
                              <m:r>
                                <a:rPr lang="ja-JP" altLang="en-US" sz="2800" i="1" dirty="0">
                                  <a:latin typeface="Cambria Math" panose="02040503050406030204" pitchFamily="18" charset="0"/>
                                </a:rPr>
                                <m:t>𝑖</m:t>
                              </m:r>
                            </m:sub>
                          </m:sSub>
                          <m:r>
                            <a:rPr lang="en-US" altLang="ja-JP" sz="2800" b="0" i="1" dirty="0" smtClean="0">
                              <a:latin typeface="Cambria Math" panose="02040503050406030204" pitchFamily="18" charset="0"/>
                            </a:rPr>
                            <m:t>)</m:t>
                          </m:r>
                          <m:r>
                            <a:rPr lang="ja-JP" altLang="en-US" sz="2800" dirty="0">
                              <a:latin typeface="Cambria Math" panose="02040503050406030204" pitchFamily="18" charset="0"/>
                            </a:rPr>
                            <m:t>+</m:t>
                          </m:r>
                          <m:sSub>
                            <m:sSubPr>
                              <m:ctrlPr>
                                <a:rPr lang="ja-JP" altLang="en-US" sz="2800" i="1" dirty="0">
                                  <a:latin typeface="Cambria Math" panose="02040503050406030204" pitchFamily="18" charset="0"/>
                                </a:rPr>
                              </m:ctrlPr>
                            </m:sSubPr>
                            <m:e>
                              <m:r>
                                <a:rPr lang="ja-JP" altLang="en-US" sz="2800" i="1" dirty="0">
                                  <a:latin typeface="Cambria Math" panose="02040503050406030204" pitchFamily="18" charset="0"/>
                                </a:rPr>
                                <m:t>𝑢</m:t>
                              </m:r>
                            </m:e>
                            <m:sub>
                              <m:r>
                                <a:rPr lang="ja-JP" altLang="en-US" sz="2800" i="1" dirty="0">
                                  <a:latin typeface="Cambria Math" panose="02040503050406030204" pitchFamily="18" charset="0"/>
                                </a:rPr>
                                <m:t>𝑖</m:t>
                              </m:r>
                            </m:sub>
                          </m:sSub>
                        </m:oMath>
                      </m:oMathPara>
                    </a14:m>
                    <a:endParaRPr kumimoji="1" lang="ja-JP" altLang="en-US" sz="2800" dirty="0"/>
                  </a:p>
                </p:txBody>
              </p:sp>
            </mc:Choice>
            <mc:Fallback xmlns="">
              <p:sp>
                <p:nvSpPr>
                  <p:cNvPr id="13" name="テキスト ボックス 12">
                    <a:extLst>
                      <a:ext uri="{FF2B5EF4-FFF2-40B4-BE49-F238E27FC236}">
                        <a16:creationId xmlns:a16="http://schemas.microsoft.com/office/drawing/2014/main" id="{0E5E3090-3014-467E-ADB0-3DC1315E2F45}"/>
                      </a:ext>
                    </a:extLst>
                  </p:cNvPr>
                  <p:cNvSpPr txBox="1">
                    <a:spLocks noRot="1" noChangeAspect="1" noMove="1" noResize="1" noEditPoints="1" noAdjustHandles="1" noChangeArrowheads="1" noChangeShapeType="1" noTextEdit="1"/>
                  </p:cNvSpPr>
                  <p:nvPr/>
                </p:nvSpPr>
                <p:spPr>
                  <a:xfrm>
                    <a:off x="2394372" y="4915862"/>
                    <a:ext cx="4643900" cy="523220"/>
                  </a:xfrm>
                  <a:prstGeom prst="rect">
                    <a:avLst/>
                  </a:prstGeom>
                  <a:blipFill>
                    <a:blip r:embed="rId4"/>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 xmlns:a16="http://schemas.microsoft.com/office/drawing/2014/main" id="{96A77E72-9FAB-4EE2-8D03-0320C39261DB}"/>
                  </a:ext>
                </a:extLst>
              </p:cNvPr>
              <p:cNvSpPr/>
              <p:nvPr/>
            </p:nvSpPr>
            <p:spPr>
              <a:xfrm>
                <a:off x="4564128" y="4940188"/>
                <a:ext cx="1440160" cy="52322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grpSp>
          <p:nvGrpSpPr>
            <p:cNvPr id="19" name="グループ化 18">
              <a:extLst>
                <a:ext uri="{FF2B5EF4-FFF2-40B4-BE49-F238E27FC236}">
                  <a16:creationId xmlns="" xmlns:a16="http://schemas.microsoft.com/office/drawing/2014/main" id="{7B720D1C-856D-43F5-8397-8DE1D6AC4603}"/>
                </a:ext>
              </a:extLst>
            </p:cNvPr>
            <p:cNvGrpSpPr/>
            <p:nvPr/>
          </p:nvGrpSpPr>
          <p:grpSpPr>
            <a:xfrm>
              <a:off x="4338588" y="4513406"/>
              <a:ext cx="3264740" cy="563369"/>
              <a:chOff x="4338588" y="4140671"/>
              <a:chExt cx="3264740" cy="563369"/>
            </a:xfrm>
          </p:grpSpPr>
          <mc:AlternateContent xmlns:mc="http://schemas.openxmlformats.org/markup-compatibility/2006" xmlns:a14="http://schemas.microsoft.com/office/drawing/2010/main">
            <mc:Choice Requires="a14">
              <p:sp>
                <p:nvSpPr>
                  <p:cNvPr id="10" name="テキスト ボックス 9">
                    <a:extLst>
                      <a:ext uri="{FF2B5EF4-FFF2-40B4-BE49-F238E27FC236}">
                        <a16:creationId xmlns="" xmlns:a16="http://schemas.microsoft.com/office/drawing/2014/main" id="{60AF8CDC-1124-4BBF-964E-22E0E2625458}"/>
                      </a:ext>
                    </a:extLst>
                  </p:cNvPr>
                  <p:cNvSpPr txBox="1"/>
                  <p:nvPr/>
                </p:nvSpPr>
                <p:spPr>
                  <a:xfrm>
                    <a:off x="4338588" y="4140671"/>
                    <a:ext cx="32647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ja-JP" altLang="en-US" sz="2800" i="1" dirty="0" smtClean="0">
                                  <a:latin typeface="Cambria Math" panose="02040503050406030204" pitchFamily="18" charset="0"/>
                                </a:rPr>
                              </m:ctrlPr>
                            </m:sSubPr>
                            <m:e>
                              <m:r>
                                <a:rPr lang="ja-JP" altLang="en-US" sz="2800" i="1" dirty="0">
                                  <a:latin typeface="Cambria Math" panose="02040503050406030204" pitchFamily="18" charset="0"/>
                                </a:rPr>
                                <m:t>𝑋</m:t>
                              </m:r>
                            </m:e>
                            <m:sub>
                              <m:r>
                                <a:rPr lang="ja-JP" altLang="en-US" sz="2800" i="1" dirty="0">
                                  <a:latin typeface="Cambria Math" panose="02040503050406030204" pitchFamily="18" charset="0"/>
                                </a:rPr>
                                <m:t>𝑖</m:t>
                              </m:r>
                            </m:sub>
                          </m:sSub>
                          <m:r>
                            <a:rPr lang="ja-JP" altLang="en-US" sz="2800" dirty="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i="1">
                                  <a:latin typeface="Cambria Math" panose="02040503050406030204" pitchFamily="18" charset="0"/>
                                </a:rPr>
                                <m:t>0</m:t>
                              </m:r>
                            </m:sub>
                          </m:sSub>
                          <m:r>
                            <a:rPr lang="ja-JP" altLang="en-US" sz="2800" dirty="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i="1">
                                  <a:latin typeface="Cambria Math" panose="02040503050406030204" pitchFamily="18" charset="0"/>
                                </a:rPr>
                                <m:t>1</m:t>
                              </m:r>
                            </m:sub>
                          </m:sSub>
                          <m:sSub>
                            <m:sSubPr>
                              <m:ctrlPr>
                                <a:rPr lang="ja-JP" altLang="en-US" sz="2800" i="1" dirty="0">
                                  <a:latin typeface="Cambria Math" panose="02040503050406030204" pitchFamily="18" charset="0"/>
                                </a:rPr>
                              </m:ctrlPr>
                            </m:sSubPr>
                            <m:e>
                              <m:r>
                                <a:rPr lang="en-US" altLang="ja-JP" sz="2800" b="0" i="1" dirty="0" smtClean="0">
                                  <a:latin typeface="Cambria Math" panose="02040503050406030204" pitchFamily="18" charset="0"/>
                                </a:rPr>
                                <m:t>𝑍</m:t>
                              </m:r>
                            </m:e>
                            <m:sub>
                              <m:r>
                                <a:rPr lang="ja-JP" altLang="en-US" sz="2800" i="1" dirty="0">
                                  <a:latin typeface="Cambria Math" panose="02040503050406030204" pitchFamily="18" charset="0"/>
                                </a:rPr>
                                <m:t>𝑖</m:t>
                              </m:r>
                            </m:sub>
                          </m:sSub>
                          <m:r>
                            <a:rPr lang="ja-JP" altLang="en-US" sz="2800" dirty="0">
                              <a:latin typeface="Cambria Math" panose="02040503050406030204" pitchFamily="18" charset="0"/>
                            </a:rPr>
                            <m:t>+</m:t>
                          </m:r>
                          <m:sSub>
                            <m:sSubPr>
                              <m:ctrlPr>
                                <a:rPr lang="ja-JP" altLang="en-US" sz="2800" i="1" dirty="0">
                                  <a:latin typeface="Cambria Math" panose="02040503050406030204" pitchFamily="18" charset="0"/>
                                </a:rPr>
                              </m:ctrlPr>
                            </m:sSubPr>
                            <m:e>
                              <m:r>
                                <a:rPr lang="en-US" altLang="ja-JP" sz="2800" b="0" i="1" dirty="0" smtClean="0">
                                  <a:latin typeface="Cambria Math" panose="02040503050406030204" pitchFamily="18" charset="0"/>
                                </a:rPr>
                                <m:t>𝑣</m:t>
                              </m:r>
                            </m:e>
                            <m:sub>
                              <m:r>
                                <a:rPr lang="ja-JP" altLang="en-US" sz="2800" i="1" dirty="0">
                                  <a:latin typeface="Cambria Math" panose="02040503050406030204" pitchFamily="18" charset="0"/>
                                </a:rPr>
                                <m:t>𝑖</m:t>
                              </m:r>
                            </m:sub>
                          </m:sSub>
                        </m:oMath>
                      </m:oMathPara>
                    </a14:m>
                    <a:endParaRPr kumimoji="1" lang="ja-JP" altLang="en-US" sz="2800" dirty="0"/>
                  </a:p>
                </p:txBody>
              </p:sp>
            </mc:Choice>
            <mc:Fallback xmlns="">
              <p:sp>
                <p:nvSpPr>
                  <p:cNvPr id="10" name="テキスト ボックス 9">
                    <a:extLst>
                      <a:ext uri="{FF2B5EF4-FFF2-40B4-BE49-F238E27FC236}">
                        <a16:creationId xmlns:a16="http://schemas.microsoft.com/office/drawing/2014/main" id="{60AF8CDC-1124-4BBF-964E-22E0E2625458}"/>
                      </a:ext>
                    </a:extLst>
                  </p:cNvPr>
                  <p:cNvSpPr txBox="1">
                    <a:spLocks noRot="1" noChangeAspect="1" noMove="1" noResize="1" noEditPoints="1" noAdjustHandles="1" noChangeArrowheads="1" noChangeShapeType="1" noTextEdit="1"/>
                  </p:cNvSpPr>
                  <p:nvPr/>
                </p:nvSpPr>
                <p:spPr>
                  <a:xfrm>
                    <a:off x="4338588" y="4140671"/>
                    <a:ext cx="3264740" cy="523220"/>
                  </a:xfrm>
                  <a:prstGeom prst="rect">
                    <a:avLst/>
                  </a:prstGeom>
                  <a:blipFill>
                    <a:blip r:embed="rId5"/>
                    <a:stretch>
                      <a:fillRect/>
                    </a:stretch>
                  </a:blipFill>
                </p:spPr>
                <p:txBody>
                  <a:bodyPr/>
                  <a:lstStyle/>
                  <a:p>
                    <a:r>
                      <a:rPr lang="ja-JP" altLang="en-US">
                        <a:noFill/>
                      </a:rPr>
                      <a:t> </a:t>
                    </a:r>
                  </a:p>
                </p:txBody>
              </p:sp>
            </mc:Fallback>
          </mc:AlternateContent>
          <p:sp>
            <p:nvSpPr>
              <p:cNvPr id="15" name="正方形/長方形 14">
                <a:extLst>
                  <a:ext uri="{FF2B5EF4-FFF2-40B4-BE49-F238E27FC236}">
                    <a16:creationId xmlns="" xmlns:a16="http://schemas.microsoft.com/office/drawing/2014/main" id="{E08B74A6-2B65-42FD-8A4C-D9701BB91FC9}"/>
                  </a:ext>
                </a:extLst>
              </p:cNvPr>
              <p:cNvSpPr/>
              <p:nvPr/>
            </p:nvSpPr>
            <p:spPr>
              <a:xfrm>
                <a:off x="5274692" y="4180820"/>
                <a:ext cx="1440160" cy="52322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7" name="正方形/長方形 16">
                <a:extLst>
                  <a:ext uri="{FF2B5EF4-FFF2-40B4-BE49-F238E27FC236}">
                    <a16:creationId xmlns="" xmlns:a16="http://schemas.microsoft.com/office/drawing/2014/main" id="{6CEFEA6B-15AB-4D34-B128-B407FE21194E}"/>
                  </a:ext>
                </a:extLst>
              </p:cNvPr>
              <p:cNvSpPr/>
              <p:nvPr/>
            </p:nvSpPr>
            <p:spPr>
              <a:xfrm>
                <a:off x="4410596" y="4153492"/>
                <a:ext cx="432048" cy="52322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cxnSp>
          <p:nvCxnSpPr>
            <p:cNvPr id="12" name="コネクタ: カギ線 11">
              <a:extLst>
                <a:ext uri="{FF2B5EF4-FFF2-40B4-BE49-F238E27FC236}">
                  <a16:creationId xmlns="" xmlns:a16="http://schemas.microsoft.com/office/drawing/2014/main" id="{599C95C9-6FC4-4CAE-A2BA-418F9456D95B}"/>
                </a:ext>
              </a:extLst>
            </p:cNvPr>
            <p:cNvCxnSpPr>
              <a:cxnSpLocks/>
              <a:stCxn id="8" idx="2"/>
              <a:endCxn id="17" idx="0"/>
            </p:cNvCxnSpPr>
            <p:nvPr/>
          </p:nvCxnSpPr>
          <p:spPr>
            <a:xfrm rot="5400000">
              <a:off x="4402938" y="4302545"/>
              <a:ext cx="447364"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 xmlns:a16="http://schemas.microsoft.com/office/drawing/2014/main" id="{AF8F73E1-7D19-4F54-9E90-E15407B65999}"/>
                </a:ext>
              </a:extLst>
            </p:cNvPr>
            <p:cNvCxnSpPr>
              <a:stCxn id="15" idx="2"/>
              <a:endCxn id="16" idx="0"/>
            </p:cNvCxnSpPr>
            <p:nvPr/>
          </p:nvCxnSpPr>
          <p:spPr>
            <a:xfrm rot="5400000">
              <a:off x="5469052" y="4891931"/>
              <a:ext cx="340876" cy="7105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正方形/長方形 1">
            <a:extLst>
              <a:ext uri="{FF2B5EF4-FFF2-40B4-BE49-F238E27FC236}">
                <a16:creationId xmlns="" xmlns:a16="http://schemas.microsoft.com/office/drawing/2014/main" id="{98795547-E4D6-48BD-A3CD-E3CC27D23F6E}"/>
              </a:ext>
            </a:extLst>
          </p:cNvPr>
          <p:cNvSpPr/>
          <p:nvPr/>
        </p:nvSpPr>
        <p:spPr>
          <a:xfrm>
            <a:off x="820208" y="951169"/>
            <a:ext cx="8928000" cy="400110"/>
          </a:xfrm>
          <a:prstGeom prst="rect">
            <a:avLst/>
          </a:prstGeom>
        </p:spPr>
        <p:txBody>
          <a:bodyPr wrap="square">
            <a:spAutoFit/>
          </a:bodyPr>
          <a:lstStyle/>
          <a:p>
            <a:r>
              <a:rPr lang="ja-JP" altLang="en-US" dirty="0"/>
              <a:t>http://web.econ.keio.ac.jp/staff/bessho/lecture/06/econome/060616IV1.pdf</a:t>
            </a:r>
          </a:p>
        </p:txBody>
      </p:sp>
    </p:spTree>
    <p:extLst>
      <p:ext uri="{BB962C8B-B14F-4D97-AF65-F5344CB8AC3E}">
        <p14:creationId xmlns:p14="http://schemas.microsoft.com/office/powerpoint/2010/main" val="3036469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normAutofit/>
          </a:bodyPr>
          <a:lstStyle/>
          <a:p>
            <a:r>
              <a:rPr kumimoji="1" lang="en-US" altLang="ja-JP" sz="2800" dirty="0"/>
              <a:t>R</a:t>
            </a:r>
            <a:r>
              <a:rPr kumimoji="1" lang="ja-JP" altLang="en-US" sz="2800" dirty="0"/>
              <a:t> </a:t>
            </a:r>
            <a:r>
              <a:rPr kumimoji="1" lang="en-US" altLang="ja-JP" sz="2800" dirty="0"/>
              <a:t>– </a:t>
            </a:r>
            <a:r>
              <a:rPr kumimoji="1" lang="ja-JP" altLang="en-US" sz="2800" dirty="0"/>
              <a:t>因果分析との関連 </a:t>
            </a:r>
            <a:r>
              <a:rPr kumimoji="1" lang="en-US" altLang="ja-JP" sz="2800" dirty="0"/>
              <a:t>-</a:t>
            </a:r>
            <a:endParaRPr kumimoji="1" lang="ja-JP" altLang="en-US" sz="2800" dirty="0"/>
          </a:p>
        </p:txBody>
      </p:sp>
      <p:sp>
        <p:nvSpPr>
          <p:cNvPr id="38" name="コンテンツ プレースホルダー 37"/>
          <p:cNvSpPr>
            <a:spLocks noGrp="1"/>
          </p:cNvSpPr>
          <p:nvPr>
            <p:ph idx="1"/>
          </p:nvPr>
        </p:nvSpPr>
        <p:spPr>
          <a:xfrm>
            <a:off x="856718" y="1485468"/>
            <a:ext cx="8928000" cy="5111960"/>
          </a:xfrm>
        </p:spPr>
        <p:txBody>
          <a:bodyPr/>
          <a:lstStyle/>
          <a:p>
            <a:pPr marL="0" indent="0">
              <a:buNone/>
            </a:pPr>
            <a:r>
              <a:rPr lang="en-US" altLang="ja-JP" sz="1400" dirty="0"/>
              <a:t>&gt; data = read.csv("hwage_education.csv")</a:t>
            </a:r>
          </a:p>
          <a:p>
            <a:pPr marL="0" indent="0">
              <a:buNone/>
            </a:pPr>
            <a:r>
              <a:rPr lang="en-US" altLang="ja-JP" sz="1400" dirty="0"/>
              <a:t>&gt; #</a:t>
            </a:r>
            <a:r>
              <a:rPr lang="ja-JP" altLang="en-US" sz="1400" dirty="0"/>
              <a:t>通常の回帰分析</a:t>
            </a:r>
          </a:p>
          <a:p>
            <a:pPr marL="0" indent="0">
              <a:buNone/>
            </a:pPr>
            <a:r>
              <a:rPr lang="en-US" altLang="ja-JP" sz="1400" dirty="0"/>
              <a:t>&gt; </a:t>
            </a:r>
            <a:r>
              <a:rPr lang="en-US" altLang="ja-JP" sz="1400" b="1" dirty="0">
                <a:solidFill>
                  <a:srgbClr val="FF0000"/>
                </a:solidFill>
              </a:rPr>
              <a:t>summary(</a:t>
            </a:r>
            <a:r>
              <a:rPr lang="en-US" altLang="ja-JP" sz="1400" b="1" dirty="0" err="1">
                <a:solidFill>
                  <a:srgbClr val="FF0000"/>
                </a:solidFill>
              </a:rPr>
              <a:t>lm</a:t>
            </a:r>
            <a:r>
              <a:rPr lang="en-US" altLang="ja-JP" sz="1400" b="1" dirty="0">
                <a:solidFill>
                  <a:srgbClr val="FF0000"/>
                </a:solidFill>
              </a:rPr>
              <a:t>(</a:t>
            </a:r>
            <a:r>
              <a:rPr lang="en-US" altLang="ja-JP" sz="1400" b="1" dirty="0" err="1">
                <a:solidFill>
                  <a:srgbClr val="FF0000"/>
                </a:solidFill>
              </a:rPr>
              <a:t>data$hwage</a:t>
            </a:r>
            <a:r>
              <a:rPr lang="en-US" altLang="ja-JP" sz="1400" b="1" dirty="0">
                <a:solidFill>
                  <a:srgbClr val="FF0000"/>
                </a:solidFill>
              </a:rPr>
              <a:t> ~ </a:t>
            </a:r>
            <a:r>
              <a:rPr lang="en-US" altLang="ja-JP" sz="1400" b="1" dirty="0" err="1">
                <a:solidFill>
                  <a:srgbClr val="FF0000"/>
                </a:solidFill>
              </a:rPr>
              <a:t>data$educ</a:t>
            </a:r>
            <a:r>
              <a:rPr lang="en-US" altLang="ja-JP" sz="1400" b="1" dirty="0">
                <a:solidFill>
                  <a:srgbClr val="FF0000"/>
                </a:solidFill>
              </a:rPr>
              <a:t> + </a:t>
            </a:r>
            <a:r>
              <a:rPr lang="en-US" altLang="ja-JP" sz="1400" b="1" dirty="0" err="1">
                <a:solidFill>
                  <a:srgbClr val="FF0000"/>
                </a:solidFill>
              </a:rPr>
              <a:t>data$exper</a:t>
            </a:r>
            <a:r>
              <a:rPr lang="en-US" altLang="ja-JP" sz="1400" b="1" dirty="0">
                <a:solidFill>
                  <a:srgbClr val="FF0000"/>
                </a:solidFill>
              </a:rPr>
              <a:t>))</a:t>
            </a:r>
          </a:p>
          <a:p>
            <a:pPr marL="0" indent="0">
              <a:buNone/>
            </a:pPr>
            <a:r>
              <a:rPr lang="en-US" altLang="ja-JP" sz="1400" dirty="0"/>
              <a:t>Call:</a:t>
            </a:r>
          </a:p>
          <a:p>
            <a:pPr marL="0" indent="0">
              <a:buNone/>
            </a:pPr>
            <a:r>
              <a:rPr lang="en-US" altLang="ja-JP" sz="1400" dirty="0" err="1"/>
              <a:t>lm</a:t>
            </a:r>
            <a:r>
              <a:rPr lang="en-US" altLang="ja-JP" sz="1400" dirty="0"/>
              <a:t>(formula = </a:t>
            </a:r>
            <a:r>
              <a:rPr lang="en-US" altLang="ja-JP" sz="1400" dirty="0" err="1"/>
              <a:t>data$hwage</a:t>
            </a:r>
            <a:r>
              <a:rPr lang="en-US" altLang="ja-JP" sz="1400" dirty="0"/>
              <a:t> ~ </a:t>
            </a:r>
            <a:r>
              <a:rPr lang="en-US" altLang="ja-JP" sz="1400" dirty="0" err="1"/>
              <a:t>data$educ</a:t>
            </a:r>
            <a:r>
              <a:rPr lang="en-US" altLang="ja-JP" sz="1400" dirty="0"/>
              <a:t> + </a:t>
            </a:r>
            <a:r>
              <a:rPr lang="en-US" altLang="ja-JP" sz="1400" dirty="0" err="1"/>
              <a:t>data$exper</a:t>
            </a:r>
            <a:r>
              <a:rPr lang="en-US" altLang="ja-JP" sz="1400" dirty="0"/>
              <a:t>)</a:t>
            </a:r>
          </a:p>
          <a:p>
            <a:pPr marL="0" indent="0">
              <a:buNone/>
            </a:pPr>
            <a:r>
              <a:rPr lang="en-US" altLang="ja-JP" sz="1400" dirty="0"/>
              <a:t>Residuals:</a:t>
            </a:r>
          </a:p>
          <a:p>
            <a:pPr marL="0" indent="0">
              <a:buNone/>
            </a:pPr>
            <a:r>
              <a:rPr lang="en-US" altLang="ja-JP" sz="1400" dirty="0"/>
              <a:t>     Min       1Q   Median       3Q      Max </a:t>
            </a:r>
          </a:p>
          <a:p>
            <a:pPr marL="0" indent="0">
              <a:buNone/>
            </a:pPr>
            <a:r>
              <a:rPr lang="en-US" altLang="ja-JP" sz="1400" dirty="0"/>
              <a:t>-108.012  -21.695   -1.009   23.595   88.357 </a:t>
            </a:r>
          </a:p>
          <a:p>
            <a:pPr marL="0" indent="0">
              <a:buNone/>
            </a:pPr>
            <a:r>
              <a:rPr lang="en-US" altLang="ja-JP" sz="1400" dirty="0"/>
              <a:t>Coefficients:</a:t>
            </a:r>
          </a:p>
          <a:p>
            <a:pPr marL="0" indent="0">
              <a:buNone/>
            </a:pPr>
            <a:r>
              <a:rPr lang="en-US" altLang="ja-JP" sz="1400" dirty="0"/>
              <a:t>            Estimate Std. Error t value </a:t>
            </a:r>
            <a:r>
              <a:rPr lang="en-US" altLang="ja-JP" sz="1400" dirty="0" err="1"/>
              <a:t>Pr</a:t>
            </a:r>
            <a:r>
              <a:rPr lang="en-US" altLang="ja-JP" sz="1400" dirty="0"/>
              <a:t>(&gt;|t|)    </a:t>
            </a:r>
          </a:p>
          <a:p>
            <a:pPr marL="0" indent="0">
              <a:buNone/>
            </a:pPr>
            <a:r>
              <a:rPr lang="en-US" altLang="ja-JP" sz="1400" dirty="0"/>
              <a:t>(Intercept) 494.3182    10.3484   47.77   &lt;2e-16 ***</a:t>
            </a:r>
          </a:p>
          <a:p>
            <a:pPr marL="0" indent="0">
              <a:buNone/>
            </a:pPr>
            <a:r>
              <a:rPr lang="en-US" altLang="ja-JP" sz="1400" dirty="0" err="1"/>
              <a:t>data$educ</a:t>
            </a:r>
            <a:r>
              <a:rPr lang="en-US" altLang="ja-JP" sz="1400" dirty="0"/>
              <a:t>    </a:t>
            </a:r>
            <a:r>
              <a:rPr lang="en-US" altLang="ja-JP" sz="1400" b="1" dirty="0">
                <a:solidFill>
                  <a:srgbClr val="FF0000"/>
                </a:solidFill>
              </a:rPr>
              <a:t>36.9792 </a:t>
            </a:r>
            <a:r>
              <a:rPr lang="en-US" altLang="ja-JP" sz="1400" dirty="0"/>
              <a:t>    0.6364   58.11   &lt;2e-16 ***</a:t>
            </a:r>
          </a:p>
          <a:p>
            <a:pPr marL="0" indent="0">
              <a:buNone/>
            </a:pPr>
            <a:r>
              <a:rPr lang="en-US" altLang="ja-JP" sz="1400" dirty="0" err="1"/>
              <a:t>data$exper</a:t>
            </a:r>
            <a:r>
              <a:rPr lang="en-US" altLang="ja-JP" sz="1400" dirty="0"/>
              <a:t>   49.9362     0.1721  290.10   &lt;2e-16 ***</a:t>
            </a:r>
          </a:p>
          <a:p>
            <a:pPr marL="0" indent="0">
              <a:buNone/>
            </a:pPr>
            <a:r>
              <a:rPr lang="en-US" altLang="ja-JP" sz="1400" dirty="0"/>
              <a:t>---</a:t>
            </a:r>
          </a:p>
          <a:p>
            <a:pPr marL="0" indent="0">
              <a:buNone/>
            </a:pPr>
            <a:r>
              <a:rPr lang="en-US" altLang="ja-JP" sz="1400" dirty="0" err="1"/>
              <a:t>Signif</a:t>
            </a:r>
            <a:r>
              <a:rPr lang="en-US" altLang="ja-JP" sz="1400" dirty="0"/>
              <a:t>. codes:  0 ‘***’ 0.001 ‘**’ 0.01 ‘*’ 0.05 ‘.’ 0.1 ‘ ’ 1</a:t>
            </a:r>
          </a:p>
          <a:p>
            <a:pPr marL="0" indent="0">
              <a:buNone/>
            </a:pPr>
            <a:endParaRPr lang="en-US" altLang="ja-JP" sz="1400" dirty="0"/>
          </a:p>
          <a:p>
            <a:pPr marL="0" indent="0">
              <a:buNone/>
            </a:pPr>
            <a:r>
              <a:rPr lang="en-US" altLang="ja-JP" sz="1400" dirty="0"/>
              <a:t>Residual standard error: 30.8 on 397 degrees of freedom</a:t>
            </a:r>
          </a:p>
          <a:p>
            <a:pPr marL="0" indent="0">
              <a:buNone/>
            </a:pPr>
            <a:r>
              <a:rPr lang="en-US" altLang="ja-JP" sz="1400" dirty="0"/>
              <a:t>Multiple R-squared:  0.9954,	Adjusted R-squared:  0.9954 </a:t>
            </a:r>
          </a:p>
          <a:p>
            <a:pPr marL="0" indent="0">
              <a:buNone/>
            </a:pPr>
            <a:r>
              <a:rPr lang="en-US" altLang="ja-JP" sz="1400" dirty="0"/>
              <a:t>F-statistic: 4.321e+04 on 2 and 397 DF,  p-value: &lt; 2.2e-16</a:t>
            </a:r>
          </a:p>
          <a:p>
            <a:pPr marL="0" indent="0">
              <a:buNone/>
            </a:pPr>
            <a:endParaRPr kumimoji="1" lang="ja-JP" altLang="en-US" sz="1400"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z="1400" smtClean="0"/>
              <a:pPr/>
              <a:t>4</a:t>
            </a:fld>
            <a:endParaRPr lang="ja-JP" altLang="en-US" sz="1400" dirty="0"/>
          </a:p>
        </p:txBody>
      </p:sp>
      <p:sp>
        <p:nvSpPr>
          <p:cNvPr id="2" name="正方形/長方形 1">
            <a:extLst>
              <a:ext uri="{FF2B5EF4-FFF2-40B4-BE49-F238E27FC236}">
                <a16:creationId xmlns="" xmlns:a16="http://schemas.microsoft.com/office/drawing/2014/main" id="{3568AC35-6F39-48C1-928C-079CCDA93FAC}"/>
              </a:ext>
            </a:extLst>
          </p:cNvPr>
          <p:cNvSpPr/>
          <p:nvPr/>
        </p:nvSpPr>
        <p:spPr>
          <a:xfrm>
            <a:off x="5189445" y="3579783"/>
            <a:ext cx="340158" cy="461665"/>
          </a:xfrm>
          <a:prstGeom prst="rect">
            <a:avLst/>
          </a:prstGeom>
        </p:spPr>
        <p:txBody>
          <a:bodyPr wrap="none">
            <a:spAutoFit/>
          </a:bodyPr>
          <a:lstStyle/>
          <a:p>
            <a:r>
              <a:rPr lang="en-US" altLang="ja-JP" sz="2400" b="1" dirty="0">
                <a:solidFill>
                  <a:srgbClr val="000000"/>
                </a:solidFill>
                <a:latin typeface="ＭＳ Ｐゴシック" charset="-128"/>
                <a:ea typeface="ＭＳ Ｐゴシック" charset="-128"/>
              </a:rPr>
              <a:t>-</a:t>
            </a:r>
            <a:endParaRPr lang="ja-JP" altLang="en-US" sz="2400" dirty="0"/>
          </a:p>
        </p:txBody>
      </p:sp>
      <p:sp>
        <p:nvSpPr>
          <p:cNvPr id="3" name="楕円 2">
            <a:extLst>
              <a:ext uri="{FF2B5EF4-FFF2-40B4-BE49-F238E27FC236}">
                <a16:creationId xmlns="" xmlns:a16="http://schemas.microsoft.com/office/drawing/2014/main" id="{25DD17EB-075C-4A3E-A27E-5583E4F355AB}"/>
              </a:ext>
            </a:extLst>
          </p:cNvPr>
          <p:cNvSpPr/>
          <p:nvPr/>
        </p:nvSpPr>
        <p:spPr>
          <a:xfrm>
            <a:off x="1818308" y="4572719"/>
            <a:ext cx="792088" cy="28803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吹き出し: 四角形 4">
            <a:extLst>
              <a:ext uri="{FF2B5EF4-FFF2-40B4-BE49-F238E27FC236}">
                <a16:creationId xmlns="" xmlns:a16="http://schemas.microsoft.com/office/drawing/2014/main" id="{C29368D1-4717-4353-AA9D-782EF2F63CCB}"/>
              </a:ext>
            </a:extLst>
          </p:cNvPr>
          <p:cNvSpPr/>
          <p:nvPr/>
        </p:nvSpPr>
        <p:spPr>
          <a:xfrm>
            <a:off x="6498828" y="2772519"/>
            <a:ext cx="2088232" cy="1268929"/>
          </a:xfrm>
          <a:prstGeom prst="wedgeRectCallout">
            <a:avLst>
              <a:gd name="adj1" fmla="val -239130"/>
              <a:gd name="adj2" fmla="val 9747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期待値より値が大きく、効果を過大に推定</a:t>
            </a:r>
          </a:p>
        </p:txBody>
      </p:sp>
    </p:spTree>
    <p:extLst>
      <p:ext uri="{BB962C8B-B14F-4D97-AF65-F5344CB8AC3E}">
        <p14:creationId xmlns:p14="http://schemas.microsoft.com/office/powerpoint/2010/main" val="271408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normAutofit/>
          </a:bodyPr>
          <a:lstStyle/>
          <a:p>
            <a:r>
              <a:rPr kumimoji="1" lang="en-US" altLang="ja-JP" sz="2800" dirty="0"/>
              <a:t>R</a:t>
            </a:r>
            <a:r>
              <a:rPr kumimoji="1" lang="ja-JP" altLang="en-US" sz="2800" dirty="0"/>
              <a:t> </a:t>
            </a:r>
            <a:r>
              <a:rPr kumimoji="1" lang="en-US" altLang="ja-JP" sz="2800" dirty="0"/>
              <a:t>– </a:t>
            </a:r>
            <a:r>
              <a:rPr kumimoji="1" lang="ja-JP" altLang="en-US" sz="2800" dirty="0"/>
              <a:t>因果分析との関連 </a:t>
            </a:r>
            <a:r>
              <a:rPr kumimoji="1" lang="en-US" altLang="ja-JP" sz="2800" dirty="0"/>
              <a:t>-</a:t>
            </a:r>
            <a:endParaRPr kumimoji="1" lang="ja-JP" altLang="en-US" sz="2800" dirty="0"/>
          </a:p>
        </p:txBody>
      </p:sp>
      <p:sp>
        <p:nvSpPr>
          <p:cNvPr id="38" name="コンテンツ プレースホルダー 37"/>
          <p:cNvSpPr>
            <a:spLocks noGrp="1"/>
          </p:cNvSpPr>
          <p:nvPr>
            <p:ph idx="1"/>
          </p:nvPr>
        </p:nvSpPr>
        <p:spPr>
          <a:xfrm>
            <a:off x="882204" y="1404367"/>
            <a:ext cx="8928000" cy="5111960"/>
          </a:xfrm>
        </p:spPr>
        <p:txBody>
          <a:bodyPr/>
          <a:lstStyle/>
          <a:p>
            <a:pPr marL="0" indent="0">
              <a:buNone/>
            </a:pPr>
            <a:r>
              <a:rPr lang="en-US" altLang="ja-JP" sz="1400" dirty="0"/>
              <a:t>&gt; #2</a:t>
            </a:r>
            <a:r>
              <a:rPr lang="ja-JP" altLang="en-US" sz="1400" dirty="0"/>
              <a:t>段階最小二乗法</a:t>
            </a:r>
          </a:p>
          <a:p>
            <a:pPr marL="0" indent="0">
              <a:buNone/>
            </a:pPr>
            <a:r>
              <a:rPr lang="en-US" altLang="ja-JP" sz="1400" dirty="0"/>
              <a:t>&gt; </a:t>
            </a:r>
            <a:r>
              <a:rPr lang="en-US" altLang="ja-JP" sz="1400" b="1" dirty="0" err="1">
                <a:solidFill>
                  <a:srgbClr val="FF0000"/>
                </a:solidFill>
              </a:rPr>
              <a:t>coef</a:t>
            </a:r>
            <a:r>
              <a:rPr lang="en-US" altLang="ja-JP" sz="1400" b="1" dirty="0">
                <a:solidFill>
                  <a:srgbClr val="FF0000"/>
                </a:solidFill>
              </a:rPr>
              <a:t> = </a:t>
            </a:r>
            <a:r>
              <a:rPr lang="en-US" altLang="ja-JP" sz="1400" b="1" dirty="0" err="1">
                <a:solidFill>
                  <a:srgbClr val="FF0000"/>
                </a:solidFill>
              </a:rPr>
              <a:t>lm</a:t>
            </a:r>
            <a:r>
              <a:rPr lang="en-US" altLang="ja-JP" sz="1400" b="1" dirty="0">
                <a:solidFill>
                  <a:srgbClr val="FF0000"/>
                </a:solidFill>
              </a:rPr>
              <a:t>(</a:t>
            </a:r>
            <a:r>
              <a:rPr lang="en-US" altLang="ja-JP" sz="1400" b="1" dirty="0" err="1">
                <a:solidFill>
                  <a:srgbClr val="FF0000"/>
                </a:solidFill>
              </a:rPr>
              <a:t>data$educ</a:t>
            </a:r>
            <a:r>
              <a:rPr lang="en-US" altLang="ja-JP" sz="1400" b="1" dirty="0">
                <a:solidFill>
                  <a:srgbClr val="FF0000"/>
                </a:solidFill>
              </a:rPr>
              <a:t> ~ </a:t>
            </a:r>
            <a:r>
              <a:rPr lang="en-US" altLang="ja-JP" sz="1400" b="1" dirty="0" err="1">
                <a:solidFill>
                  <a:srgbClr val="FF0000"/>
                </a:solidFill>
              </a:rPr>
              <a:t>data$exper</a:t>
            </a:r>
            <a:r>
              <a:rPr lang="en-US" altLang="ja-JP" sz="1400" b="1" dirty="0">
                <a:solidFill>
                  <a:srgbClr val="FF0000"/>
                </a:solidFill>
              </a:rPr>
              <a:t> + </a:t>
            </a:r>
            <a:r>
              <a:rPr lang="en-US" altLang="ja-JP" sz="1400" b="1" dirty="0" err="1">
                <a:solidFill>
                  <a:srgbClr val="FF0000"/>
                </a:solidFill>
              </a:rPr>
              <a:t>data$feduc</a:t>
            </a:r>
            <a:r>
              <a:rPr lang="en-US" altLang="ja-JP" sz="1400" b="1" dirty="0">
                <a:solidFill>
                  <a:srgbClr val="FF0000"/>
                </a:solidFill>
              </a:rPr>
              <a:t> + </a:t>
            </a:r>
            <a:r>
              <a:rPr lang="en-US" altLang="ja-JP" sz="1400" b="1" dirty="0" err="1">
                <a:solidFill>
                  <a:srgbClr val="FF0000"/>
                </a:solidFill>
              </a:rPr>
              <a:t>data$meduc</a:t>
            </a:r>
            <a:r>
              <a:rPr lang="en-US" altLang="ja-JP" sz="1400" b="1" dirty="0">
                <a:solidFill>
                  <a:srgbClr val="FF0000"/>
                </a:solidFill>
              </a:rPr>
              <a:t>)$coefficient</a:t>
            </a:r>
          </a:p>
          <a:p>
            <a:pPr marL="0" indent="0">
              <a:buNone/>
            </a:pPr>
            <a:r>
              <a:rPr lang="en-US" altLang="ja-JP" sz="1400" dirty="0"/>
              <a:t>&gt; </a:t>
            </a:r>
            <a:r>
              <a:rPr lang="en-US" altLang="ja-JP" sz="1400" dirty="0" err="1"/>
              <a:t>data$educ_hat</a:t>
            </a:r>
            <a:r>
              <a:rPr lang="en-US" altLang="ja-JP" sz="1400" dirty="0"/>
              <a:t> = </a:t>
            </a:r>
            <a:r>
              <a:rPr lang="en-US" altLang="ja-JP" sz="1400" dirty="0" err="1"/>
              <a:t>coef</a:t>
            </a:r>
            <a:r>
              <a:rPr lang="en-US" altLang="ja-JP" sz="1400" dirty="0"/>
              <a:t>[1] + </a:t>
            </a:r>
            <a:r>
              <a:rPr lang="en-US" altLang="ja-JP" sz="1400" dirty="0" err="1"/>
              <a:t>data$exper</a:t>
            </a:r>
            <a:r>
              <a:rPr lang="en-US" altLang="ja-JP" sz="1400" dirty="0"/>
              <a:t>*</a:t>
            </a:r>
            <a:r>
              <a:rPr lang="en-US" altLang="ja-JP" sz="1400" dirty="0" err="1"/>
              <a:t>coef</a:t>
            </a:r>
            <a:r>
              <a:rPr lang="en-US" altLang="ja-JP" sz="1400" dirty="0"/>
              <a:t>[2] + </a:t>
            </a:r>
            <a:r>
              <a:rPr lang="en-US" altLang="ja-JP" sz="1400" dirty="0" err="1"/>
              <a:t>data$feduc</a:t>
            </a:r>
            <a:r>
              <a:rPr lang="en-US" altLang="ja-JP" sz="1400" dirty="0"/>
              <a:t>*</a:t>
            </a:r>
            <a:r>
              <a:rPr lang="en-US" altLang="ja-JP" sz="1400" dirty="0" err="1"/>
              <a:t>coef</a:t>
            </a:r>
            <a:r>
              <a:rPr lang="en-US" altLang="ja-JP" sz="1400" dirty="0"/>
              <a:t>[3] + </a:t>
            </a:r>
            <a:r>
              <a:rPr lang="en-US" altLang="ja-JP" sz="1400" dirty="0" err="1"/>
              <a:t>data$meduc</a:t>
            </a:r>
            <a:r>
              <a:rPr lang="en-US" altLang="ja-JP" sz="1400" dirty="0"/>
              <a:t>*</a:t>
            </a:r>
            <a:r>
              <a:rPr lang="en-US" altLang="ja-JP" sz="1400" dirty="0" err="1"/>
              <a:t>coef</a:t>
            </a:r>
            <a:r>
              <a:rPr lang="en-US" altLang="ja-JP" sz="1400" dirty="0"/>
              <a:t>[4]</a:t>
            </a:r>
          </a:p>
          <a:p>
            <a:pPr marL="0" indent="0">
              <a:buNone/>
            </a:pPr>
            <a:r>
              <a:rPr lang="en-US" altLang="ja-JP" sz="1400" dirty="0"/>
              <a:t>&gt; </a:t>
            </a:r>
            <a:r>
              <a:rPr lang="en-US" altLang="ja-JP" sz="1400" b="1" dirty="0">
                <a:solidFill>
                  <a:srgbClr val="FF0000"/>
                </a:solidFill>
              </a:rPr>
              <a:t>summary(</a:t>
            </a:r>
            <a:r>
              <a:rPr lang="en-US" altLang="ja-JP" sz="1400" b="1" dirty="0" err="1">
                <a:solidFill>
                  <a:srgbClr val="FF0000"/>
                </a:solidFill>
              </a:rPr>
              <a:t>lm</a:t>
            </a:r>
            <a:r>
              <a:rPr lang="en-US" altLang="ja-JP" sz="1400" b="1" dirty="0">
                <a:solidFill>
                  <a:srgbClr val="FF0000"/>
                </a:solidFill>
              </a:rPr>
              <a:t>(</a:t>
            </a:r>
            <a:r>
              <a:rPr lang="en-US" altLang="ja-JP" sz="1400" b="1" dirty="0" err="1">
                <a:solidFill>
                  <a:srgbClr val="FF0000"/>
                </a:solidFill>
              </a:rPr>
              <a:t>data$hwage</a:t>
            </a:r>
            <a:r>
              <a:rPr lang="en-US" altLang="ja-JP" sz="1400" b="1" dirty="0">
                <a:solidFill>
                  <a:srgbClr val="FF0000"/>
                </a:solidFill>
              </a:rPr>
              <a:t> ~ </a:t>
            </a:r>
            <a:r>
              <a:rPr lang="en-US" altLang="ja-JP" sz="1400" b="1" dirty="0" err="1">
                <a:solidFill>
                  <a:srgbClr val="FF0000"/>
                </a:solidFill>
              </a:rPr>
              <a:t>data$educ_hat</a:t>
            </a:r>
            <a:r>
              <a:rPr lang="en-US" altLang="ja-JP" sz="1400" b="1" dirty="0">
                <a:solidFill>
                  <a:srgbClr val="FF0000"/>
                </a:solidFill>
              </a:rPr>
              <a:t> + </a:t>
            </a:r>
            <a:r>
              <a:rPr lang="en-US" altLang="ja-JP" sz="1400" b="1" dirty="0" err="1">
                <a:solidFill>
                  <a:srgbClr val="FF0000"/>
                </a:solidFill>
              </a:rPr>
              <a:t>data$exper</a:t>
            </a:r>
            <a:r>
              <a:rPr lang="en-US" altLang="ja-JP" sz="1400" b="1" dirty="0">
                <a:solidFill>
                  <a:srgbClr val="FF0000"/>
                </a:solidFill>
              </a:rPr>
              <a:t>))</a:t>
            </a:r>
          </a:p>
          <a:p>
            <a:pPr marL="0" indent="0">
              <a:buNone/>
            </a:pPr>
            <a:r>
              <a:rPr lang="en-US" altLang="ja-JP" sz="1400" dirty="0"/>
              <a:t>Call:</a:t>
            </a:r>
          </a:p>
          <a:p>
            <a:pPr marL="0" indent="0">
              <a:buNone/>
            </a:pPr>
            <a:r>
              <a:rPr lang="en-US" altLang="ja-JP" sz="1400" dirty="0" err="1"/>
              <a:t>lm</a:t>
            </a:r>
            <a:r>
              <a:rPr lang="en-US" altLang="ja-JP" sz="1400" dirty="0"/>
              <a:t>(formula = </a:t>
            </a:r>
            <a:r>
              <a:rPr lang="en-US" altLang="ja-JP" sz="1400" dirty="0" err="1"/>
              <a:t>data$hwage</a:t>
            </a:r>
            <a:r>
              <a:rPr lang="en-US" altLang="ja-JP" sz="1400" dirty="0"/>
              <a:t> ~ </a:t>
            </a:r>
            <a:r>
              <a:rPr lang="en-US" altLang="ja-JP" sz="1400" dirty="0" err="1"/>
              <a:t>data$educ_hat</a:t>
            </a:r>
            <a:r>
              <a:rPr lang="en-US" altLang="ja-JP" sz="1400" dirty="0"/>
              <a:t> + </a:t>
            </a:r>
            <a:r>
              <a:rPr lang="en-US" altLang="ja-JP" sz="1400" dirty="0" err="1"/>
              <a:t>data$exper</a:t>
            </a:r>
            <a:r>
              <a:rPr lang="en-US" altLang="ja-JP" sz="1400" dirty="0"/>
              <a:t>)</a:t>
            </a:r>
          </a:p>
          <a:p>
            <a:pPr marL="0" indent="0">
              <a:buNone/>
            </a:pPr>
            <a:endParaRPr lang="en-US" altLang="ja-JP" sz="1400" dirty="0"/>
          </a:p>
          <a:p>
            <a:pPr marL="0" indent="0">
              <a:buNone/>
            </a:pPr>
            <a:r>
              <a:rPr lang="en-US" altLang="ja-JP" sz="1400" dirty="0"/>
              <a:t>Residuals:</a:t>
            </a:r>
          </a:p>
          <a:p>
            <a:pPr marL="0" indent="0">
              <a:buNone/>
            </a:pPr>
            <a:r>
              <a:rPr lang="en-US" altLang="ja-JP" sz="1400" dirty="0"/>
              <a:t>     Min       1Q   Median       3Q      Max </a:t>
            </a:r>
          </a:p>
          <a:p>
            <a:pPr marL="0" indent="0">
              <a:buNone/>
            </a:pPr>
            <a:r>
              <a:rPr lang="en-US" altLang="ja-JP" sz="1400" dirty="0"/>
              <a:t>-259.490  -66.263   -7.181   62.653  286.454 </a:t>
            </a:r>
          </a:p>
          <a:p>
            <a:pPr marL="0" indent="0">
              <a:buNone/>
            </a:pPr>
            <a:endParaRPr lang="en-US" altLang="ja-JP" sz="1400" dirty="0"/>
          </a:p>
          <a:p>
            <a:pPr marL="0" indent="0">
              <a:buNone/>
            </a:pPr>
            <a:r>
              <a:rPr lang="en-US" altLang="ja-JP" sz="1400" dirty="0"/>
              <a:t>Coefficients:</a:t>
            </a:r>
          </a:p>
          <a:p>
            <a:pPr marL="0" indent="0">
              <a:buNone/>
            </a:pPr>
            <a:r>
              <a:rPr lang="en-US" altLang="ja-JP" sz="1400" dirty="0"/>
              <a:t>              Estimate Std. Error t value </a:t>
            </a:r>
            <a:r>
              <a:rPr lang="en-US" altLang="ja-JP" sz="1400" dirty="0" err="1"/>
              <a:t>Pr</a:t>
            </a:r>
            <a:r>
              <a:rPr lang="en-US" altLang="ja-JP" sz="1400" dirty="0"/>
              <a:t>(&gt;|t|)    </a:t>
            </a:r>
          </a:p>
          <a:p>
            <a:pPr marL="0" indent="0">
              <a:buNone/>
            </a:pPr>
            <a:r>
              <a:rPr lang="en-US" altLang="ja-JP" sz="1400" dirty="0"/>
              <a:t>(Intercept)   589.9032    68.9394   8.557 2.56e-16 ***</a:t>
            </a:r>
          </a:p>
          <a:p>
            <a:pPr marL="0" indent="0">
              <a:buNone/>
            </a:pPr>
            <a:r>
              <a:rPr lang="en-US" altLang="ja-JP" sz="1400" dirty="0" err="1"/>
              <a:t>data$educ_hat</a:t>
            </a:r>
            <a:r>
              <a:rPr lang="en-US" altLang="ja-JP" sz="1400" dirty="0"/>
              <a:t>  </a:t>
            </a:r>
            <a:r>
              <a:rPr lang="en-US" altLang="ja-JP" sz="1400" b="1" dirty="0">
                <a:solidFill>
                  <a:srgbClr val="FF0000"/>
                </a:solidFill>
              </a:rPr>
              <a:t>30.8316  </a:t>
            </a:r>
            <a:r>
              <a:rPr lang="en-US" altLang="ja-JP" sz="1400" dirty="0"/>
              <a:t>   4.3975   7.011 1.02e-11 ***</a:t>
            </a:r>
          </a:p>
          <a:p>
            <a:pPr marL="0" indent="0">
              <a:buNone/>
            </a:pPr>
            <a:r>
              <a:rPr lang="en-US" altLang="ja-JP" sz="1400" dirty="0" err="1"/>
              <a:t>data$exper</a:t>
            </a:r>
            <a:r>
              <a:rPr lang="en-US" altLang="ja-JP" sz="1400" dirty="0"/>
              <a:t>     49.8751     0.5022  99.313  &lt; 2e-16 ***</a:t>
            </a:r>
          </a:p>
          <a:p>
            <a:pPr marL="0" indent="0">
              <a:buNone/>
            </a:pPr>
            <a:r>
              <a:rPr lang="en-US" altLang="ja-JP" sz="1400" dirty="0" err="1"/>
              <a:t>Signif</a:t>
            </a:r>
            <a:r>
              <a:rPr lang="en-US" altLang="ja-JP" sz="1400" dirty="0"/>
              <a:t>. codes:  0 ‘***’ 0.001 ‘**’ 0.01 ‘*’ 0.05 ‘.’ 0.1 ‘ ’ 1</a:t>
            </a:r>
          </a:p>
          <a:p>
            <a:pPr marL="0" indent="0">
              <a:buNone/>
            </a:pPr>
            <a:endParaRPr lang="en-US" altLang="ja-JP" sz="1400" dirty="0"/>
          </a:p>
          <a:p>
            <a:pPr marL="0" indent="0">
              <a:buNone/>
            </a:pPr>
            <a:r>
              <a:rPr lang="en-US" altLang="ja-JP" sz="1400" dirty="0"/>
              <a:t>Residual standard error: 89.58 on 397 degrees of freedom</a:t>
            </a:r>
          </a:p>
          <a:p>
            <a:pPr marL="0" indent="0">
              <a:buNone/>
            </a:pPr>
            <a:r>
              <a:rPr lang="en-US" altLang="ja-JP" sz="1400" dirty="0"/>
              <a:t>Multiple R-squared:  0.9613,	Adjusted R-squared:  0.9611 </a:t>
            </a:r>
          </a:p>
          <a:p>
            <a:pPr marL="0" indent="0">
              <a:buNone/>
            </a:pPr>
            <a:r>
              <a:rPr lang="en-US" altLang="ja-JP" sz="1400" dirty="0"/>
              <a:t>F-statistic:  4933 on 2 and 397 DF,  p-value: &lt; 2.2e-16</a:t>
            </a:r>
            <a:endParaRPr kumimoji="1" lang="ja-JP" altLang="en-US" sz="1400"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z="1400" smtClean="0"/>
              <a:pPr/>
              <a:t>5</a:t>
            </a:fld>
            <a:endParaRPr lang="ja-JP" altLang="en-US" sz="1400" dirty="0"/>
          </a:p>
        </p:txBody>
      </p:sp>
      <p:sp>
        <p:nvSpPr>
          <p:cNvPr id="2" name="正方形/長方形 1">
            <a:extLst>
              <a:ext uri="{FF2B5EF4-FFF2-40B4-BE49-F238E27FC236}">
                <a16:creationId xmlns="" xmlns:a16="http://schemas.microsoft.com/office/drawing/2014/main" id="{3568AC35-6F39-48C1-928C-079CCDA93FAC}"/>
              </a:ext>
            </a:extLst>
          </p:cNvPr>
          <p:cNvSpPr/>
          <p:nvPr/>
        </p:nvSpPr>
        <p:spPr>
          <a:xfrm>
            <a:off x="5189445" y="3579783"/>
            <a:ext cx="340158" cy="461665"/>
          </a:xfrm>
          <a:prstGeom prst="rect">
            <a:avLst/>
          </a:prstGeom>
        </p:spPr>
        <p:txBody>
          <a:bodyPr wrap="none">
            <a:spAutoFit/>
          </a:bodyPr>
          <a:lstStyle/>
          <a:p>
            <a:r>
              <a:rPr lang="en-US" altLang="ja-JP" sz="2400" b="1" dirty="0">
                <a:solidFill>
                  <a:srgbClr val="000000"/>
                </a:solidFill>
                <a:latin typeface="ＭＳ Ｐゴシック" charset="-128"/>
                <a:ea typeface="ＭＳ Ｐゴシック" charset="-128"/>
              </a:rPr>
              <a:t>-</a:t>
            </a:r>
            <a:endParaRPr lang="ja-JP" altLang="en-US" sz="2400" dirty="0"/>
          </a:p>
        </p:txBody>
      </p:sp>
      <p:sp>
        <p:nvSpPr>
          <p:cNvPr id="6" name="楕円 5">
            <a:extLst>
              <a:ext uri="{FF2B5EF4-FFF2-40B4-BE49-F238E27FC236}">
                <a16:creationId xmlns="" xmlns:a16="http://schemas.microsoft.com/office/drawing/2014/main" id="{BEEF564C-CF0B-449B-86EF-64F352315C05}"/>
              </a:ext>
            </a:extLst>
          </p:cNvPr>
          <p:cNvSpPr/>
          <p:nvPr/>
        </p:nvSpPr>
        <p:spPr>
          <a:xfrm>
            <a:off x="2034332" y="5333525"/>
            <a:ext cx="792088" cy="28803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吹き出し: 四角形 6">
            <a:extLst>
              <a:ext uri="{FF2B5EF4-FFF2-40B4-BE49-F238E27FC236}">
                <a16:creationId xmlns="" xmlns:a16="http://schemas.microsoft.com/office/drawing/2014/main" id="{91FEF3C4-6FE2-481B-BF30-E1D9A92AA3EE}"/>
              </a:ext>
            </a:extLst>
          </p:cNvPr>
          <p:cNvSpPr/>
          <p:nvPr/>
        </p:nvSpPr>
        <p:spPr>
          <a:xfrm>
            <a:off x="6714852" y="3533325"/>
            <a:ext cx="2088232" cy="1268929"/>
          </a:xfrm>
          <a:prstGeom prst="wedgeRectCallout">
            <a:avLst>
              <a:gd name="adj1" fmla="val -239130"/>
              <a:gd name="adj2" fmla="val 9747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期待値（</a:t>
            </a:r>
            <a:r>
              <a:rPr lang="en-US" altLang="ja-JP" dirty="0"/>
              <a:t>30</a:t>
            </a:r>
            <a:r>
              <a:rPr lang="ja-JP" altLang="en-US"/>
              <a:t>）に</a:t>
            </a:r>
            <a:r>
              <a:rPr kumimoji="1" lang="ja-JP" altLang="en-US" dirty="0"/>
              <a:t>ほぼ等しい効果を推定。</a:t>
            </a:r>
          </a:p>
        </p:txBody>
      </p:sp>
    </p:spTree>
    <p:extLst>
      <p:ext uri="{BB962C8B-B14F-4D97-AF65-F5344CB8AC3E}">
        <p14:creationId xmlns:p14="http://schemas.microsoft.com/office/powerpoint/2010/main" val="364346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normAutofit/>
          </a:bodyPr>
          <a:lstStyle/>
          <a:p>
            <a:r>
              <a:rPr kumimoji="1" lang="en-US" altLang="ja-JP" sz="2800" dirty="0"/>
              <a:t>R</a:t>
            </a:r>
            <a:r>
              <a:rPr kumimoji="1" lang="ja-JP" altLang="en-US" sz="2800" dirty="0"/>
              <a:t> </a:t>
            </a:r>
            <a:r>
              <a:rPr kumimoji="1" lang="en-US" altLang="ja-JP" sz="2800" dirty="0"/>
              <a:t>– </a:t>
            </a:r>
            <a:r>
              <a:rPr kumimoji="1" lang="ja-JP" altLang="en-US" sz="2800" dirty="0"/>
              <a:t>因果分析との関連 </a:t>
            </a:r>
            <a:r>
              <a:rPr kumimoji="1" lang="en-US" altLang="ja-JP" sz="2800" dirty="0"/>
              <a:t>-</a:t>
            </a:r>
            <a:endParaRPr kumimoji="1" lang="ja-JP" altLang="en-US" sz="2800" dirty="0"/>
          </a:p>
        </p:txBody>
      </p:sp>
      <p:sp>
        <p:nvSpPr>
          <p:cNvPr id="38" name="コンテンツ プレースホルダー 37"/>
          <p:cNvSpPr>
            <a:spLocks noGrp="1"/>
          </p:cNvSpPr>
          <p:nvPr>
            <p:ph idx="1"/>
          </p:nvPr>
        </p:nvSpPr>
        <p:spPr>
          <a:xfrm>
            <a:off x="895524" y="1404367"/>
            <a:ext cx="8928000" cy="6156896"/>
          </a:xfrm>
        </p:spPr>
        <p:txBody>
          <a:bodyPr/>
          <a:lstStyle/>
          <a:p>
            <a:pPr marL="0" indent="0">
              <a:buNone/>
            </a:pPr>
            <a:r>
              <a:rPr lang="en-US" altLang="ja-JP" sz="1400" dirty="0"/>
              <a:t>&gt; </a:t>
            </a:r>
            <a:r>
              <a:rPr lang="en-US" altLang="ja-JP" sz="1400" b="1" dirty="0">
                <a:solidFill>
                  <a:srgbClr val="FF0000"/>
                </a:solidFill>
              </a:rPr>
              <a:t>library(</a:t>
            </a:r>
            <a:r>
              <a:rPr lang="en-US" altLang="ja-JP" sz="1400" b="1" dirty="0" err="1">
                <a:solidFill>
                  <a:srgbClr val="FF0000"/>
                </a:solidFill>
              </a:rPr>
              <a:t>sem</a:t>
            </a:r>
            <a:r>
              <a:rPr lang="en-US" altLang="ja-JP" sz="1400" b="1" dirty="0">
                <a:solidFill>
                  <a:srgbClr val="FF0000"/>
                </a:solidFill>
              </a:rPr>
              <a:t>)</a:t>
            </a:r>
          </a:p>
          <a:p>
            <a:pPr marL="0" indent="0">
              <a:buNone/>
            </a:pPr>
            <a:r>
              <a:rPr lang="en-US" altLang="ja-JP" sz="1400" dirty="0"/>
              <a:t>&gt; #2</a:t>
            </a:r>
            <a:r>
              <a:rPr lang="ja-JP" altLang="en-US" sz="1400" dirty="0"/>
              <a:t>段階最小二乗法</a:t>
            </a:r>
            <a:r>
              <a:rPr lang="en-US" altLang="ja-JP" sz="1400" dirty="0"/>
              <a:t>----</a:t>
            </a:r>
            <a:r>
              <a:rPr lang="ja-JP" altLang="en-US" sz="1400" dirty="0"/>
              <a:t>データ演習にあった</a:t>
            </a:r>
            <a:r>
              <a:rPr lang="en-US" altLang="ja-JP" sz="1400" dirty="0" err="1"/>
              <a:t>sem</a:t>
            </a:r>
            <a:r>
              <a:rPr lang="ja-JP" altLang="en-US" sz="1400" dirty="0"/>
              <a:t>ライブラリを使う方法</a:t>
            </a:r>
          </a:p>
          <a:p>
            <a:pPr marL="0" indent="0">
              <a:buNone/>
            </a:pPr>
            <a:r>
              <a:rPr lang="en-US" altLang="ja-JP" sz="1400" dirty="0"/>
              <a:t>&gt; summary(</a:t>
            </a:r>
            <a:r>
              <a:rPr lang="en-US" altLang="ja-JP" sz="1400" dirty="0" err="1"/>
              <a:t>tsls</a:t>
            </a:r>
            <a:r>
              <a:rPr lang="en-US" altLang="ja-JP" sz="1400" dirty="0"/>
              <a:t>(</a:t>
            </a:r>
            <a:r>
              <a:rPr lang="en-US" altLang="ja-JP" sz="1400" dirty="0" err="1"/>
              <a:t>data$hwage</a:t>
            </a:r>
            <a:r>
              <a:rPr lang="en-US" altLang="ja-JP" sz="1400" dirty="0"/>
              <a:t> ~ </a:t>
            </a:r>
            <a:r>
              <a:rPr lang="en-US" altLang="ja-JP" sz="1400" dirty="0" err="1"/>
              <a:t>data$educ</a:t>
            </a:r>
            <a:r>
              <a:rPr lang="en-US" altLang="ja-JP" sz="1400" dirty="0"/>
              <a:t> + </a:t>
            </a:r>
            <a:r>
              <a:rPr lang="en-US" altLang="ja-JP" sz="1400" dirty="0" err="1"/>
              <a:t>data$exper</a:t>
            </a:r>
            <a:r>
              <a:rPr lang="en-US" altLang="ja-JP" sz="1400" dirty="0"/>
              <a:t>, instruments = ~ </a:t>
            </a:r>
            <a:r>
              <a:rPr lang="en-US" altLang="ja-JP" sz="1400" dirty="0" err="1"/>
              <a:t>data$exper</a:t>
            </a:r>
            <a:r>
              <a:rPr lang="en-US" altLang="ja-JP" sz="1400" dirty="0"/>
              <a:t> + </a:t>
            </a:r>
            <a:r>
              <a:rPr lang="en-US" altLang="ja-JP" sz="1400" dirty="0" err="1"/>
              <a:t>data$feduc</a:t>
            </a:r>
            <a:r>
              <a:rPr lang="en-US" altLang="ja-JP" sz="1400" dirty="0"/>
              <a:t> + </a:t>
            </a:r>
            <a:r>
              <a:rPr lang="en-US" altLang="ja-JP" sz="1400" dirty="0" err="1"/>
              <a:t>data$meduc</a:t>
            </a:r>
            <a:r>
              <a:rPr lang="en-US" altLang="ja-JP" sz="1400" dirty="0"/>
              <a:t>))</a:t>
            </a:r>
          </a:p>
          <a:p>
            <a:pPr marL="0" indent="0">
              <a:buNone/>
            </a:pPr>
            <a:r>
              <a:rPr lang="en-US" altLang="ja-JP" sz="1400" b="1" dirty="0">
                <a:solidFill>
                  <a:srgbClr val="FF0000"/>
                </a:solidFill>
              </a:rPr>
              <a:t>Error in eval(expr, </a:t>
            </a:r>
            <a:r>
              <a:rPr lang="en-US" altLang="ja-JP" sz="1400" b="1" dirty="0" err="1">
                <a:solidFill>
                  <a:srgbClr val="FF0000"/>
                </a:solidFill>
              </a:rPr>
              <a:t>envir</a:t>
            </a:r>
            <a:r>
              <a:rPr lang="en-US" altLang="ja-JP" sz="1400" b="1" dirty="0">
                <a:solidFill>
                  <a:srgbClr val="FF0000"/>
                </a:solidFill>
              </a:rPr>
              <a:t>, </a:t>
            </a:r>
            <a:r>
              <a:rPr lang="en-US" altLang="ja-JP" sz="1400" b="1" dirty="0" err="1">
                <a:solidFill>
                  <a:srgbClr val="FF0000"/>
                </a:solidFill>
              </a:rPr>
              <a:t>enclos</a:t>
            </a:r>
            <a:r>
              <a:rPr lang="en-US" altLang="ja-JP" sz="1400" b="1" dirty="0">
                <a:solidFill>
                  <a:srgbClr val="FF0000"/>
                </a:solidFill>
              </a:rPr>
              <a:t>) :   argument "data" is missing, with no default</a:t>
            </a:r>
          </a:p>
          <a:p>
            <a:pPr marL="0" indent="0">
              <a:buNone/>
            </a:pPr>
            <a:r>
              <a:rPr lang="en-US" altLang="ja-JP" sz="1400" dirty="0"/>
              <a:t>&gt; Y = </a:t>
            </a:r>
            <a:r>
              <a:rPr lang="en-US" altLang="ja-JP" sz="1400" dirty="0" err="1"/>
              <a:t>data$hwage</a:t>
            </a:r>
            <a:endParaRPr lang="en-US" altLang="ja-JP" sz="1400" dirty="0"/>
          </a:p>
          <a:p>
            <a:pPr marL="0" indent="0">
              <a:buNone/>
            </a:pPr>
            <a:r>
              <a:rPr lang="en-US" altLang="ja-JP" sz="1400" dirty="0"/>
              <a:t>&gt; X1 = </a:t>
            </a:r>
            <a:r>
              <a:rPr lang="en-US" altLang="ja-JP" sz="1400" dirty="0" err="1"/>
              <a:t>data$educ</a:t>
            </a:r>
            <a:endParaRPr lang="en-US" altLang="ja-JP" sz="1400" dirty="0"/>
          </a:p>
          <a:p>
            <a:pPr marL="0" indent="0">
              <a:buNone/>
            </a:pPr>
            <a:r>
              <a:rPr lang="en-US" altLang="ja-JP" sz="1400" dirty="0"/>
              <a:t>&gt; X2 = </a:t>
            </a:r>
            <a:r>
              <a:rPr lang="en-US" altLang="ja-JP" sz="1400" dirty="0" err="1"/>
              <a:t>data$exper</a:t>
            </a:r>
            <a:endParaRPr lang="en-US" altLang="ja-JP" sz="1400" dirty="0"/>
          </a:p>
          <a:p>
            <a:pPr marL="0" indent="0">
              <a:buNone/>
            </a:pPr>
            <a:r>
              <a:rPr lang="en-US" altLang="ja-JP" sz="1400" dirty="0"/>
              <a:t>&gt; Z1 = </a:t>
            </a:r>
            <a:r>
              <a:rPr lang="en-US" altLang="ja-JP" sz="1400" dirty="0" err="1"/>
              <a:t>data$feduc</a:t>
            </a:r>
            <a:endParaRPr lang="en-US" altLang="ja-JP" sz="1400" dirty="0"/>
          </a:p>
          <a:p>
            <a:pPr marL="0" indent="0">
              <a:buNone/>
            </a:pPr>
            <a:r>
              <a:rPr lang="en-US" altLang="ja-JP" sz="1400" dirty="0"/>
              <a:t>&gt; Z2 = </a:t>
            </a:r>
            <a:r>
              <a:rPr lang="en-US" altLang="ja-JP" sz="1400" dirty="0" err="1"/>
              <a:t>data$meduc</a:t>
            </a:r>
            <a:endParaRPr lang="en-US" altLang="ja-JP" sz="1400" dirty="0"/>
          </a:p>
          <a:p>
            <a:pPr marL="0" indent="0">
              <a:buNone/>
            </a:pPr>
            <a:r>
              <a:rPr lang="en-US" altLang="ja-JP" sz="1400" dirty="0"/>
              <a:t>&gt; summary(</a:t>
            </a:r>
            <a:r>
              <a:rPr lang="en-US" altLang="ja-JP" sz="1400" dirty="0" err="1"/>
              <a:t>tsls</a:t>
            </a:r>
            <a:r>
              <a:rPr lang="en-US" altLang="ja-JP" sz="1400" dirty="0"/>
              <a:t>(Y ~ X1 + X2, instruments = ~ X2 + Z1 + Z2))</a:t>
            </a:r>
          </a:p>
          <a:p>
            <a:pPr marL="0" indent="0">
              <a:buNone/>
            </a:pPr>
            <a:r>
              <a:rPr lang="en-US" altLang="ja-JP" sz="1400" dirty="0"/>
              <a:t> 2SLS Estimates</a:t>
            </a:r>
          </a:p>
          <a:p>
            <a:pPr marL="0" indent="0">
              <a:buNone/>
            </a:pPr>
            <a:r>
              <a:rPr lang="en-US" altLang="ja-JP" sz="1400" dirty="0"/>
              <a:t>Model Formula: Y ~ X1 + X2</a:t>
            </a:r>
          </a:p>
          <a:p>
            <a:pPr marL="0" indent="0">
              <a:buNone/>
            </a:pPr>
            <a:r>
              <a:rPr lang="en-US" altLang="ja-JP" sz="1400" dirty="0"/>
              <a:t>Instruments: ~X2 + Z1 + Z2</a:t>
            </a:r>
          </a:p>
          <a:p>
            <a:pPr marL="0" indent="0">
              <a:buNone/>
            </a:pPr>
            <a:r>
              <a:rPr lang="en-US" altLang="ja-JP" sz="1400" dirty="0"/>
              <a:t>Residuals:</a:t>
            </a:r>
          </a:p>
          <a:p>
            <a:pPr marL="0" indent="0">
              <a:buNone/>
            </a:pPr>
            <a:r>
              <a:rPr lang="en-US" altLang="ja-JP" sz="1400" dirty="0"/>
              <a:t>   Min. 1st Qu.  Median    Mean 3rd Qu.    Max. </a:t>
            </a:r>
          </a:p>
          <a:p>
            <a:pPr marL="0" indent="0">
              <a:buNone/>
            </a:pPr>
            <a:r>
              <a:rPr lang="en-US" altLang="ja-JP" sz="1400" dirty="0"/>
              <a:t>-98.110 -24.190  -1.458   0.000  22.460 116.500 </a:t>
            </a:r>
          </a:p>
          <a:p>
            <a:pPr marL="0" indent="0">
              <a:buNone/>
            </a:pPr>
            <a:r>
              <a:rPr lang="en-US" altLang="ja-JP" sz="1400" dirty="0"/>
              <a:t>              Estimate Std. Error   t value   </a:t>
            </a:r>
            <a:r>
              <a:rPr lang="en-US" altLang="ja-JP" sz="1400" dirty="0" err="1"/>
              <a:t>Pr</a:t>
            </a:r>
            <a:r>
              <a:rPr lang="en-US" altLang="ja-JP" sz="1400" dirty="0"/>
              <a:t>(&gt;|t|)    </a:t>
            </a:r>
          </a:p>
          <a:p>
            <a:pPr marL="0" indent="0">
              <a:buNone/>
            </a:pPr>
            <a:r>
              <a:rPr lang="en-US" altLang="ja-JP" sz="1400" dirty="0"/>
              <a:t>(Intercept) 589.903181  26.343125  22.39306 &lt; 2.22e-16 ***</a:t>
            </a:r>
          </a:p>
          <a:p>
            <a:pPr marL="0" indent="0">
              <a:buNone/>
            </a:pPr>
            <a:r>
              <a:rPr lang="en-US" altLang="ja-JP" sz="1400" dirty="0"/>
              <a:t>X1           </a:t>
            </a:r>
            <a:r>
              <a:rPr lang="en-US" altLang="ja-JP" sz="1400" b="1" dirty="0">
                <a:solidFill>
                  <a:srgbClr val="FF0000"/>
                </a:solidFill>
              </a:rPr>
              <a:t>30.831610 </a:t>
            </a:r>
            <a:r>
              <a:rPr lang="en-US" altLang="ja-JP" sz="1400" dirty="0"/>
              <a:t>  1.680356  18.34826 &lt; 2.22e-16 ***</a:t>
            </a:r>
          </a:p>
          <a:p>
            <a:pPr marL="0" indent="0">
              <a:buNone/>
            </a:pPr>
            <a:r>
              <a:rPr lang="en-US" altLang="ja-JP" sz="1400" dirty="0"/>
              <a:t>X2           49.875065   0.191901 259.90003 &lt; 2.22e-16 ***</a:t>
            </a:r>
          </a:p>
          <a:p>
            <a:pPr marL="0" indent="0">
              <a:buNone/>
            </a:pPr>
            <a:r>
              <a:rPr lang="en-US" altLang="ja-JP" sz="1400" dirty="0" err="1"/>
              <a:t>Signif</a:t>
            </a:r>
            <a:r>
              <a:rPr lang="en-US" altLang="ja-JP" sz="1400" dirty="0"/>
              <a:t>. codes:  0 ‘***’ 0.001 ‘**’ 0.01 ‘*’ 0.05 ‘.’ 0.1 ‘ ’ 1</a:t>
            </a:r>
          </a:p>
          <a:p>
            <a:pPr marL="0" indent="0">
              <a:buNone/>
            </a:pPr>
            <a:r>
              <a:rPr lang="en-US" altLang="ja-JP" sz="1400" dirty="0"/>
              <a:t>Residual standard error: 34.2295815 on 397 degrees of freedom</a:t>
            </a:r>
            <a:endParaRPr kumimoji="1" lang="ja-JP" altLang="en-US" sz="1400"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z="1400" smtClean="0"/>
              <a:pPr/>
              <a:t>6</a:t>
            </a:fld>
            <a:endParaRPr lang="ja-JP" altLang="en-US" sz="1400" dirty="0"/>
          </a:p>
        </p:txBody>
      </p:sp>
      <p:sp>
        <p:nvSpPr>
          <p:cNvPr id="2" name="正方形/長方形 1">
            <a:extLst>
              <a:ext uri="{FF2B5EF4-FFF2-40B4-BE49-F238E27FC236}">
                <a16:creationId xmlns="" xmlns:a16="http://schemas.microsoft.com/office/drawing/2014/main" id="{3568AC35-6F39-48C1-928C-079CCDA93FAC}"/>
              </a:ext>
            </a:extLst>
          </p:cNvPr>
          <p:cNvSpPr/>
          <p:nvPr/>
        </p:nvSpPr>
        <p:spPr>
          <a:xfrm>
            <a:off x="5189445" y="3579783"/>
            <a:ext cx="340158" cy="461665"/>
          </a:xfrm>
          <a:prstGeom prst="rect">
            <a:avLst/>
          </a:prstGeom>
        </p:spPr>
        <p:txBody>
          <a:bodyPr wrap="none">
            <a:spAutoFit/>
          </a:bodyPr>
          <a:lstStyle/>
          <a:p>
            <a:r>
              <a:rPr lang="en-US" altLang="ja-JP" sz="2400" b="1" dirty="0">
                <a:solidFill>
                  <a:srgbClr val="000000"/>
                </a:solidFill>
                <a:latin typeface="ＭＳ Ｐゴシック" charset="-128"/>
                <a:ea typeface="ＭＳ Ｐゴシック" charset="-128"/>
              </a:rPr>
              <a:t>-</a:t>
            </a:r>
            <a:endParaRPr lang="ja-JP" altLang="en-US" sz="2400" dirty="0"/>
          </a:p>
        </p:txBody>
      </p:sp>
      <p:sp>
        <p:nvSpPr>
          <p:cNvPr id="9" name="楕円 8">
            <a:extLst>
              <a:ext uri="{FF2B5EF4-FFF2-40B4-BE49-F238E27FC236}">
                <a16:creationId xmlns="" xmlns:a16="http://schemas.microsoft.com/office/drawing/2014/main" id="{2AB2AE3B-5D29-42D8-923C-321303176BD3}"/>
              </a:ext>
            </a:extLst>
          </p:cNvPr>
          <p:cNvSpPr/>
          <p:nvPr/>
        </p:nvSpPr>
        <p:spPr>
          <a:xfrm>
            <a:off x="1788468" y="6412170"/>
            <a:ext cx="792088" cy="28803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吹き出し: 四角形 9">
            <a:extLst>
              <a:ext uri="{FF2B5EF4-FFF2-40B4-BE49-F238E27FC236}">
                <a16:creationId xmlns="" xmlns:a16="http://schemas.microsoft.com/office/drawing/2014/main" id="{4D4767EE-98B0-4969-B7FF-396591627CF9}"/>
              </a:ext>
            </a:extLst>
          </p:cNvPr>
          <p:cNvSpPr/>
          <p:nvPr/>
        </p:nvSpPr>
        <p:spPr>
          <a:xfrm>
            <a:off x="6468988" y="4611970"/>
            <a:ext cx="2088232" cy="1268929"/>
          </a:xfrm>
          <a:prstGeom prst="wedgeRectCallout">
            <a:avLst>
              <a:gd name="adj1" fmla="val -239130"/>
              <a:gd name="adj2" fmla="val 9747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ほぼ</a:t>
            </a:r>
            <a:r>
              <a:rPr kumimoji="1" lang="ja-JP" altLang="en-US" dirty="0" smtClean="0"/>
              <a:t>期待値（</a:t>
            </a:r>
            <a:r>
              <a:rPr kumimoji="1" lang="en-US" altLang="ja-JP" dirty="0" smtClean="0"/>
              <a:t>30</a:t>
            </a:r>
            <a:r>
              <a:rPr kumimoji="1" lang="ja-JP" altLang="en-US" dirty="0" smtClean="0"/>
              <a:t>）通り</a:t>
            </a:r>
            <a:endParaRPr kumimoji="1" lang="ja-JP" altLang="en-US" dirty="0"/>
          </a:p>
        </p:txBody>
      </p:sp>
      <p:sp>
        <p:nvSpPr>
          <p:cNvPr id="11" name="楕円 10">
            <a:extLst>
              <a:ext uri="{FF2B5EF4-FFF2-40B4-BE49-F238E27FC236}">
                <a16:creationId xmlns="" xmlns:a16="http://schemas.microsoft.com/office/drawing/2014/main" id="{E1AC472B-16B8-495B-B2CB-2AFDB9CEF18B}"/>
              </a:ext>
            </a:extLst>
          </p:cNvPr>
          <p:cNvSpPr/>
          <p:nvPr/>
        </p:nvSpPr>
        <p:spPr>
          <a:xfrm>
            <a:off x="594172" y="2206869"/>
            <a:ext cx="6480720" cy="45184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吹き出し: 四角形 11">
            <a:extLst>
              <a:ext uri="{FF2B5EF4-FFF2-40B4-BE49-F238E27FC236}">
                <a16:creationId xmlns="" xmlns:a16="http://schemas.microsoft.com/office/drawing/2014/main" id="{D31AA067-6B41-4E3B-95A4-0C569BB38E49}"/>
              </a:ext>
            </a:extLst>
          </p:cNvPr>
          <p:cNvSpPr/>
          <p:nvPr/>
        </p:nvSpPr>
        <p:spPr>
          <a:xfrm>
            <a:off x="7217956" y="2484487"/>
            <a:ext cx="3168352" cy="1478787"/>
          </a:xfrm>
          <a:prstGeom prst="wedgeRectCallout">
            <a:avLst>
              <a:gd name="adj1" fmla="val -63185"/>
              <a:gd name="adj2" fmla="val -47789"/>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600" dirty="0"/>
              <a:t>入れ子式に書いたらエラーが</a:t>
            </a:r>
            <a:r>
              <a:rPr kumimoji="1" lang="ja-JP" altLang="en-US" sz="1600" dirty="0" smtClean="0"/>
              <a:t>出た</a:t>
            </a:r>
            <a:endParaRPr kumimoji="1" lang="en-US" altLang="ja-JP" sz="1600" dirty="0" smtClean="0"/>
          </a:p>
          <a:p>
            <a:r>
              <a:rPr kumimoji="1" lang="en-US" altLang="ja-JP" sz="1600" dirty="0" err="1" smtClean="0"/>
              <a:t>tsls</a:t>
            </a:r>
            <a:r>
              <a:rPr kumimoji="1" lang="ja-JP" altLang="en-US" sz="1600" dirty="0" smtClean="0"/>
              <a:t>の引数に入れた</a:t>
            </a:r>
            <a:endParaRPr kumimoji="1" lang="en-US" altLang="ja-JP" sz="1600" dirty="0" smtClean="0"/>
          </a:p>
          <a:p>
            <a:r>
              <a:rPr lang="en-US" altLang="ja-JP" sz="1600" dirty="0" err="1" smtClean="0"/>
              <a:t>data$hwage</a:t>
            </a:r>
            <a:r>
              <a:rPr lang="ja-JP" altLang="en-US" sz="1600" dirty="0" smtClean="0"/>
              <a:t>等の</a:t>
            </a:r>
            <a:r>
              <a:rPr kumimoji="1" lang="en-US" altLang="ja-JP" sz="1600" dirty="0" smtClean="0"/>
              <a:t>“data”</a:t>
            </a:r>
            <a:r>
              <a:rPr kumimoji="1" lang="ja-JP" altLang="en-US" sz="1600" dirty="0" smtClean="0"/>
              <a:t>が</a:t>
            </a:r>
            <a:endParaRPr kumimoji="1" lang="en-US" altLang="ja-JP" sz="1600" dirty="0" smtClean="0"/>
          </a:p>
          <a:p>
            <a:r>
              <a:rPr kumimoji="1" lang="ja-JP" altLang="en-US" sz="1600" dirty="0" smtClean="0"/>
              <a:t> </a:t>
            </a:r>
            <a:r>
              <a:rPr lang="en-US" altLang="ja-JP" sz="1600" dirty="0" err="1" smtClean="0"/>
              <a:t>tsls</a:t>
            </a:r>
            <a:r>
              <a:rPr lang="ja-JP" altLang="en-US" sz="1600" dirty="0" smtClean="0"/>
              <a:t>の予約語なのではないか？</a:t>
            </a:r>
            <a:endParaRPr kumimoji="1" lang="ja-JP" altLang="en-US" dirty="0"/>
          </a:p>
        </p:txBody>
      </p:sp>
      <p:sp>
        <p:nvSpPr>
          <p:cNvPr id="13" name="吹き出し: 四角形 11">
            <a:extLst>
              <a:ext uri="{FF2B5EF4-FFF2-40B4-BE49-F238E27FC236}">
                <a16:creationId xmlns="" xmlns:a16="http://schemas.microsoft.com/office/drawing/2014/main" id="{D31AA067-6B41-4E3B-95A4-0C569BB38E49}"/>
              </a:ext>
            </a:extLst>
          </p:cNvPr>
          <p:cNvSpPr/>
          <p:nvPr/>
        </p:nvSpPr>
        <p:spPr>
          <a:xfrm>
            <a:off x="3834532" y="2772520"/>
            <a:ext cx="3168352" cy="1181854"/>
          </a:xfrm>
          <a:prstGeom prst="wedgeRectCallout">
            <a:avLst>
              <a:gd name="adj1" fmla="val -83916"/>
              <a:gd name="adj2" fmla="val -23660"/>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ja-JP" sz="1600" dirty="0" err="1" smtClean="0"/>
              <a:t>data$hwage</a:t>
            </a:r>
            <a:r>
              <a:rPr lang="ja-JP" altLang="en-US" sz="1600" dirty="0" smtClean="0"/>
              <a:t>等の</a:t>
            </a:r>
            <a:r>
              <a:rPr kumimoji="1" lang="en-US" altLang="ja-JP" sz="1600" dirty="0" smtClean="0"/>
              <a:t>“data”</a:t>
            </a:r>
            <a:r>
              <a:rPr kumimoji="1" lang="ja-JP" altLang="en-US" sz="1600" dirty="0" smtClean="0"/>
              <a:t>を</a:t>
            </a:r>
            <a:endParaRPr kumimoji="1" lang="en-US" altLang="ja-JP" sz="1600" dirty="0" smtClean="0"/>
          </a:p>
          <a:p>
            <a:r>
              <a:rPr kumimoji="1" lang="ja-JP" altLang="en-US" sz="1600" dirty="0" smtClean="0"/>
              <a:t> </a:t>
            </a:r>
            <a:r>
              <a:rPr lang="en-US" altLang="ja-JP" sz="1600" dirty="0" err="1" smtClean="0"/>
              <a:t>tsls</a:t>
            </a:r>
            <a:r>
              <a:rPr lang="ja-JP" altLang="en-US" sz="1600" dirty="0" smtClean="0"/>
              <a:t>の引数に直接入れない様にしたら、動いた。</a:t>
            </a:r>
            <a:endParaRPr kumimoji="1" lang="ja-JP" altLang="en-US" dirty="0"/>
          </a:p>
        </p:txBody>
      </p:sp>
    </p:spTree>
    <p:extLst>
      <p:ext uri="{BB962C8B-B14F-4D97-AF65-F5344CB8AC3E}">
        <p14:creationId xmlns:p14="http://schemas.microsoft.com/office/powerpoint/2010/main" val="84996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normAutofit/>
          </a:bodyPr>
          <a:lstStyle/>
          <a:p>
            <a:r>
              <a:rPr kumimoji="1" lang="ja-JP" altLang="en-US" sz="2800" dirty="0"/>
              <a:t>操作変数法 </a:t>
            </a:r>
            <a:r>
              <a:rPr kumimoji="1" lang="en-US" altLang="ja-JP" sz="2800" dirty="0"/>
              <a:t>– </a:t>
            </a:r>
            <a:r>
              <a:rPr kumimoji="1" lang="ja-JP" altLang="en-US" sz="2800" dirty="0"/>
              <a:t>因果分析との関連 </a:t>
            </a:r>
            <a:r>
              <a:rPr kumimoji="1" lang="en-US" altLang="ja-JP" sz="2800" dirty="0"/>
              <a:t>-</a:t>
            </a:r>
            <a:endParaRPr kumimoji="1" lang="ja-JP" altLang="en-US" sz="2800" dirty="0"/>
          </a:p>
        </p:txBody>
      </p:sp>
      <p:sp>
        <p:nvSpPr>
          <p:cNvPr id="38" name="コンテンツ プレースホルダー 37"/>
          <p:cNvSpPr>
            <a:spLocks noGrp="1"/>
          </p:cNvSpPr>
          <p:nvPr>
            <p:ph idx="1"/>
          </p:nvPr>
        </p:nvSpPr>
        <p:spPr>
          <a:xfrm>
            <a:off x="882204" y="1620391"/>
            <a:ext cx="8928000" cy="5111960"/>
          </a:xfrm>
        </p:spPr>
        <p:txBody>
          <a:bodyPr/>
          <a:lstStyle/>
          <a:p>
            <a:pPr marL="0" indent="0">
              <a:buNone/>
            </a:pPr>
            <a:r>
              <a:rPr kumimoji="1" lang="ja-JP" altLang="en-US" sz="1800" dirty="0"/>
              <a:t>操作変数法で因果推論を行うことができる前提条件</a:t>
            </a:r>
            <a:r>
              <a:rPr kumimoji="1" lang="en-US" altLang="ja-JP" sz="1800" dirty="0"/>
              <a:t>(1)</a:t>
            </a:r>
          </a:p>
          <a:p>
            <a:pPr marL="0" indent="0">
              <a:buNone/>
            </a:pPr>
            <a:endParaRPr kumimoji="1" lang="en-US" altLang="ja-JP" sz="1800" dirty="0"/>
          </a:p>
          <a:p>
            <a:r>
              <a:rPr lang="en-US" altLang="ja-JP" dirty="0"/>
              <a:t>Exclusion restriction</a:t>
            </a:r>
            <a:r>
              <a:rPr lang="ja-JP" altLang="en-US" dirty="0"/>
              <a:t>：操作変数（</a:t>
            </a:r>
            <a:r>
              <a:rPr lang="en-US" altLang="ja-JP" dirty="0"/>
              <a:t>IV</a:t>
            </a:r>
            <a:r>
              <a:rPr lang="ja-JP" altLang="en-US" dirty="0"/>
              <a:t>）が直接目的変数</a:t>
            </a:r>
            <a:r>
              <a:rPr lang="en-US" altLang="ja-JP" dirty="0"/>
              <a:t>Outcome</a:t>
            </a:r>
            <a:r>
              <a:rPr lang="ja-JP" altLang="en-US" dirty="0"/>
              <a:t>に影響を与えることはなく、操作変数は説明変数</a:t>
            </a:r>
            <a:r>
              <a:rPr lang="en-US" altLang="ja-JP" dirty="0"/>
              <a:t>(Treatment</a:t>
            </a:r>
            <a:r>
              <a:rPr lang="ja-JP" altLang="en-US" dirty="0"/>
              <a:t>）を</a:t>
            </a:r>
            <a:r>
              <a:rPr lang="ja-JP" altLang="en-US" b="1" u="sng" dirty="0"/>
              <a:t>通してしか</a:t>
            </a:r>
            <a:r>
              <a:rPr lang="ja-JP" altLang="en-US" dirty="0"/>
              <a:t>目的変数に影響を与えない。</a:t>
            </a:r>
            <a:endParaRPr lang="en-US" altLang="ja-JP" dirty="0"/>
          </a:p>
          <a:p>
            <a:pPr marL="0" indent="0">
              <a:buNone/>
            </a:pPr>
            <a:endParaRPr lang="en-US" altLang="ja-JP" dirty="0"/>
          </a:p>
          <a:p>
            <a:pPr marL="0" indent="0">
              <a:buNone/>
            </a:pPr>
            <a:endParaRPr lang="en-US" altLang="ja-JP" dirty="0"/>
          </a:p>
          <a:p>
            <a:pPr marL="0" indent="0">
              <a:buNone/>
            </a:pPr>
            <a:endParaRPr lang="ja-JP" altLang="en-US" dirty="0"/>
          </a:p>
          <a:p>
            <a:r>
              <a:rPr lang="en-US" altLang="ja-JP" dirty="0"/>
              <a:t>No instrument-outcome confounder</a:t>
            </a:r>
            <a:r>
              <a:rPr lang="ja-JP" altLang="en-US" dirty="0"/>
              <a:t>： 操作変数</a:t>
            </a:r>
            <a:r>
              <a:rPr lang="en-US" altLang="ja-JP" dirty="0"/>
              <a:t>IV</a:t>
            </a:r>
            <a:r>
              <a:rPr lang="ja-JP" altLang="en-US" dirty="0"/>
              <a:t>と目的変数</a:t>
            </a:r>
            <a:r>
              <a:rPr lang="en-US" altLang="ja-JP" dirty="0"/>
              <a:t>Outcome</a:t>
            </a:r>
            <a:r>
              <a:rPr lang="ja-JP" altLang="en-US" dirty="0"/>
              <a:t>の両方に影響を与える「共通の原因（</a:t>
            </a:r>
            <a:r>
              <a:rPr lang="en-US" altLang="ja-JP" dirty="0"/>
              <a:t>Common cause</a:t>
            </a:r>
            <a:r>
              <a:rPr lang="ja-JP" altLang="en-US" dirty="0"/>
              <a:t>）」が</a:t>
            </a:r>
            <a:r>
              <a:rPr lang="ja-JP" altLang="en-US" b="1" u="sng" dirty="0"/>
              <a:t>存在しない</a:t>
            </a:r>
            <a:endParaRPr lang="en-US" altLang="ja-JP" b="1" u="sng" dirty="0"/>
          </a:p>
          <a:p>
            <a:endParaRPr lang="en-US" altLang="ja-JP" dirty="0"/>
          </a:p>
          <a:p>
            <a:endParaRPr lang="en-US" altLang="ja-JP" dirty="0"/>
          </a:p>
          <a:p>
            <a:endParaRPr lang="ja-JP" altLang="en-US" dirty="0"/>
          </a:p>
          <a:p>
            <a:r>
              <a:rPr lang="en-US" altLang="ja-JP" dirty="0"/>
              <a:t>Instrument relevance</a:t>
            </a:r>
            <a:r>
              <a:rPr lang="ja-JP" altLang="en-US" dirty="0"/>
              <a:t>（操作変数の関連性）</a:t>
            </a:r>
            <a:r>
              <a:rPr lang="en-US" altLang="ja-JP" dirty="0"/>
              <a:t>: </a:t>
            </a:r>
            <a:r>
              <a:rPr lang="ja-JP" altLang="en-US" dirty="0"/>
              <a:t>操作変数はきちんと説明変数に影響を与える（操作変数が説明変数を強く予測する）</a:t>
            </a:r>
            <a:endParaRPr lang="en-US" altLang="ja-JP" dirty="0"/>
          </a:p>
          <a:p>
            <a:endParaRPr lang="ja-JP" altLang="en-US" dirty="0"/>
          </a:p>
          <a:p>
            <a:pPr marL="0" indent="0">
              <a:buNone/>
            </a:pPr>
            <a:endParaRPr kumimoji="1" lang="ja-JP" altLang="en-US" sz="1800"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z="1400" smtClean="0"/>
              <a:pPr/>
              <a:t>7</a:t>
            </a:fld>
            <a:endParaRPr lang="ja-JP" altLang="en-US" sz="1400" dirty="0"/>
          </a:p>
        </p:txBody>
      </p:sp>
      <p:pic>
        <p:nvPicPr>
          <p:cNvPr id="2050" name="Picture 2" descr="https://healthpolicyhealthecon.files.wordpress.com/2015/03/figure12.jpg">
            <a:extLst>
              <a:ext uri="{FF2B5EF4-FFF2-40B4-BE49-F238E27FC236}">
                <a16:creationId xmlns="" xmlns:a16="http://schemas.microsoft.com/office/drawing/2014/main" id="{77C25F92-DF50-4269-BAD7-183B70CACD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7020" y="2597811"/>
            <a:ext cx="3042444" cy="10180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gure22.jpg (1237Ã649)">
            <a:extLst>
              <a:ext uri="{FF2B5EF4-FFF2-40B4-BE49-F238E27FC236}">
                <a16:creationId xmlns="" xmlns:a16="http://schemas.microsoft.com/office/drawing/2014/main" id="{4FABA6A4-8DD5-49E7-BEF4-2969CA7BE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3229" y="4073738"/>
            <a:ext cx="2463470" cy="1100373"/>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 xmlns:a16="http://schemas.microsoft.com/office/drawing/2014/main" id="{3D58DBCD-583A-44BD-BA05-9A102318B23E}"/>
              </a:ext>
            </a:extLst>
          </p:cNvPr>
          <p:cNvSpPr/>
          <p:nvPr/>
        </p:nvSpPr>
        <p:spPr>
          <a:xfrm>
            <a:off x="900637" y="828050"/>
            <a:ext cx="9649072" cy="400110"/>
          </a:xfrm>
          <a:prstGeom prst="rect">
            <a:avLst/>
          </a:prstGeom>
        </p:spPr>
        <p:txBody>
          <a:bodyPr wrap="square">
            <a:spAutoFit/>
          </a:bodyPr>
          <a:lstStyle/>
          <a:p>
            <a:r>
              <a:rPr lang="ja-JP" altLang="en-US" dirty="0"/>
              <a:t>https://healthpolicyhealthecon.com/2015/03/15/instrumental-variable-methods/</a:t>
            </a:r>
          </a:p>
        </p:txBody>
      </p:sp>
    </p:spTree>
    <p:extLst>
      <p:ext uri="{BB962C8B-B14F-4D97-AF65-F5344CB8AC3E}">
        <p14:creationId xmlns:p14="http://schemas.microsoft.com/office/powerpoint/2010/main" val="4248277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normAutofit/>
          </a:bodyPr>
          <a:lstStyle/>
          <a:p>
            <a:r>
              <a:rPr kumimoji="1" lang="ja-JP" altLang="en-US" sz="2800" dirty="0"/>
              <a:t>操作変数法 </a:t>
            </a:r>
            <a:r>
              <a:rPr kumimoji="1" lang="en-US" altLang="ja-JP" sz="2800" dirty="0"/>
              <a:t>– </a:t>
            </a:r>
            <a:r>
              <a:rPr kumimoji="1" lang="ja-JP" altLang="en-US" sz="2800" dirty="0"/>
              <a:t>因果分析との関連 </a:t>
            </a:r>
            <a:r>
              <a:rPr kumimoji="1" lang="en-US" altLang="ja-JP" sz="2800" dirty="0"/>
              <a:t>-</a:t>
            </a:r>
            <a:endParaRPr kumimoji="1" lang="ja-JP" altLang="en-US" sz="2800" dirty="0"/>
          </a:p>
        </p:txBody>
      </p:sp>
      <p:sp>
        <p:nvSpPr>
          <p:cNvPr id="38" name="コンテンツ プレースホルダー 37"/>
          <p:cNvSpPr>
            <a:spLocks noGrp="1"/>
          </p:cNvSpPr>
          <p:nvPr>
            <p:ph idx="1"/>
          </p:nvPr>
        </p:nvSpPr>
        <p:spPr>
          <a:xfrm>
            <a:off x="450156" y="1620391"/>
            <a:ext cx="9937104" cy="5111960"/>
          </a:xfrm>
        </p:spPr>
        <p:txBody>
          <a:bodyPr/>
          <a:lstStyle/>
          <a:p>
            <a:pPr marL="0" indent="0">
              <a:buNone/>
            </a:pPr>
            <a:r>
              <a:rPr lang="ja-JP" altLang="en-US" sz="1800" dirty="0"/>
              <a:t>操作変数法で因果推論を行うことができる前提条件</a:t>
            </a:r>
            <a:r>
              <a:rPr lang="en-US" altLang="ja-JP" sz="1800" dirty="0"/>
              <a:t>(2)</a:t>
            </a:r>
          </a:p>
          <a:p>
            <a:pPr marL="0" indent="0">
              <a:buNone/>
            </a:pPr>
            <a:endParaRPr lang="en-US" altLang="ja-JP" sz="1800" dirty="0"/>
          </a:p>
          <a:p>
            <a:r>
              <a:rPr lang="en-US" altLang="ja-JP" dirty="0"/>
              <a:t>Monotonicity</a:t>
            </a:r>
            <a:r>
              <a:rPr lang="ja-JP" altLang="en-US" dirty="0"/>
              <a:t>： 操作変数が目的変数に対し逆効果になるケース（下図あまのじゃく</a:t>
            </a:r>
            <a:r>
              <a:rPr lang="en-US" altLang="ja-JP" dirty="0"/>
              <a:t>[</a:t>
            </a:r>
            <a:r>
              <a:rPr lang="en-US" altLang="ja-JP" dirty="0" err="1"/>
              <a:t>Defiers</a:t>
            </a:r>
            <a:r>
              <a:rPr lang="en-US" altLang="ja-JP" dirty="0"/>
              <a:t>]</a:t>
            </a:r>
            <a:r>
              <a:rPr lang="ja-JP" altLang="en-US" dirty="0"/>
              <a:t>）が</a:t>
            </a:r>
            <a:r>
              <a:rPr lang="ja-JP" altLang="en-US" b="1" u="sng" dirty="0"/>
              <a:t>存在しない</a:t>
            </a:r>
          </a:p>
          <a:p>
            <a:pPr marL="0" indent="0">
              <a:buNone/>
            </a:pPr>
            <a:r>
              <a:rPr lang="ja-JP" altLang="en-US" dirty="0" smtClean="0"/>
              <a:t>操作</a:t>
            </a:r>
            <a:r>
              <a:rPr lang="ja-JP" altLang="en-US" dirty="0"/>
              <a:t>変数も説明変数も</a:t>
            </a:r>
            <a:r>
              <a:rPr lang="en-US" altLang="ja-JP" dirty="0"/>
              <a:t>2</a:t>
            </a:r>
            <a:r>
              <a:rPr lang="ja-JP" altLang="en-US" dirty="0"/>
              <a:t>値の質的変数とした場合には、その組合せは以下の</a:t>
            </a:r>
            <a:r>
              <a:rPr lang="en-US" altLang="ja-JP" dirty="0"/>
              <a:t>4</a:t>
            </a:r>
            <a:r>
              <a:rPr lang="ja-JP" altLang="en-US" dirty="0"/>
              <a:t>分類と</a:t>
            </a:r>
            <a:r>
              <a:rPr lang="ja-JP" altLang="en-US" dirty="0" smtClean="0"/>
              <a:t>なる</a:t>
            </a: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r>
              <a:rPr lang="en-US" altLang="ja-JP" dirty="0"/>
              <a:t>Brief introduction to instrumental </a:t>
            </a:r>
            <a:r>
              <a:rPr lang="en-US" altLang="ja-JP" dirty="0" smtClean="0"/>
              <a:t>variables</a:t>
            </a:r>
            <a:r>
              <a:rPr lang="ja-JP" altLang="en-US" dirty="0" smtClean="0"/>
              <a:t>の</a:t>
            </a:r>
            <a:r>
              <a:rPr lang="en-US" altLang="ja-JP" dirty="0" smtClean="0"/>
              <a:t>Conclusion(I</a:t>
            </a:r>
            <a:r>
              <a:rPr lang="ja-JP" altLang="en-US" dirty="0" smtClean="0"/>
              <a:t>）には</a:t>
            </a:r>
            <a:endParaRPr lang="en-US" altLang="ja-JP" dirty="0" smtClean="0"/>
          </a:p>
          <a:p>
            <a:pPr marL="0" indent="0">
              <a:buNone/>
            </a:pPr>
            <a:r>
              <a:rPr lang="en-US" altLang="ja-JP" dirty="0" smtClean="0">
                <a:hlinkClick r:id="rId3"/>
              </a:rPr>
              <a:t>http</a:t>
            </a:r>
            <a:r>
              <a:rPr lang="en-US" altLang="ja-JP" dirty="0">
                <a:hlinkClick r:id="rId3"/>
              </a:rPr>
              <a:t>://</a:t>
            </a:r>
            <a:r>
              <a:rPr lang="en-US" altLang="ja-JP" dirty="0" smtClean="0">
                <a:hlinkClick r:id="rId3"/>
              </a:rPr>
              <a:t>www.bristol.ac.uk/caite/workshopsandresearchmeetings/ivworkshop/introtoinstrumentalvariables.pdf</a:t>
            </a:r>
            <a:endParaRPr lang="en-US" altLang="ja-JP" dirty="0" smtClean="0"/>
          </a:p>
          <a:p>
            <a:pPr marL="0" indent="0">
              <a:buNone/>
            </a:pPr>
            <a:r>
              <a:rPr lang="ja-JP" altLang="en-US" dirty="0" smtClean="0"/>
              <a:t>（意訳）</a:t>
            </a:r>
            <a:r>
              <a:rPr lang="en-US" altLang="ja-JP" dirty="0" smtClean="0"/>
              <a:t>Monotonicity</a:t>
            </a:r>
            <a:r>
              <a:rPr lang="ja-JP" altLang="en-US" dirty="0" smtClean="0"/>
              <a:t>は多様性</a:t>
            </a:r>
            <a:r>
              <a:rPr lang="ja-JP" altLang="en-US" dirty="0"/>
              <a:t>の</a:t>
            </a:r>
            <a:r>
              <a:rPr lang="ja-JP" altLang="en-US" dirty="0" smtClean="0"/>
              <a:t>ある仮定である。</a:t>
            </a:r>
            <a:endParaRPr lang="en-US" altLang="ja-JP" dirty="0" smtClean="0"/>
          </a:p>
          <a:p>
            <a:pPr marL="0" indent="0">
              <a:buNone/>
            </a:pPr>
            <a:r>
              <a:rPr lang="ja-JP" altLang="en-US" dirty="0"/>
              <a:t>　</a:t>
            </a:r>
            <a:r>
              <a:rPr lang="ja-JP" altLang="en-US" dirty="0" smtClean="0"/>
              <a:t>相互</a:t>
            </a:r>
            <a:r>
              <a:rPr lang="ja-JP" altLang="en-US" dirty="0"/>
              <a:t>作用がない、単調性がない、</a:t>
            </a:r>
            <a:r>
              <a:rPr lang="ja-JP" altLang="en-US" dirty="0" smtClean="0"/>
              <a:t>など異なる</a:t>
            </a:r>
            <a:r>
              <a:rPr lang="ja-JP" altLang="en-US" dirty="0"/>
              <a:t>仮定の結果、さまざまな因果関係が推定される</a:t>
            </a:r>
            <a:endParaRPr lang="en-US" altLang="ja-JP" dirty="0"/>
          </a:p>
          <a:p>
            <a:pPr marL="0" indent="0">
              <a:buNone/>
            </a:pPr>
            <a:endParaRPr lang="en-US" altLang="ja-JP" dirty="0"/>
          </a:p>
          <a:p>
            <a:pPr marL="0" indent="0">
              <a:buNone/>
            </a:pPr>
            <a:endParaRPr lang="ja-JP" altLang="en-US"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z="1400" smtClean="0"/>
              <a:pPr/>
              <a:t>8</a:t>
            </a:fld>
            <a:endParaRPr lang="ja-JP" altLang="en-US" sz="1400" dirty="0"/>
          </a:p>
        </p:txBody>
      </p:sp>
      <p:sp>
        <p:nvSpPr>
          <p:cNvPr id="2" name="正方形/長方形 1">
            <a:extLst>
              <a:ext uri="{FF2B5EF4-FFF2-40B4-BE49-F238E27FC236}">
                <a16:creationId xmlns="" xmlns:a16="http://schemas.microsoft.com/office/drawing/2014/main" id="{3568AC35-6F39-48C1-928C-079CCDA93FAC}"/>
              </a:ext>
            </a:extLst>
          </p:cNvPr>
          <p:cNvSpPr/>
          <p:nvPr/>
        </p:nvSpPr>
        <p:spPr>
          <a:xfrm>
            <a:off x="5189445" y="3579783"/>
            <a:ext cx="340158" cy="461665"/>
          </a:xfrm>
          <a:prstGeom prst="rect">
            <a:avLst/>
          </a:prstGeom>
        </p:spPr>
        <p:txBody>
          <a:bodyPr wrap="none">
            <a:spAutoFit/>
          </a:bodyPr>
          <a:lstStyle/>
          <a:p>
            <a:r>
              <a:rPr lang="en-US" altLang="ja-JP" sz="2400" b="1" dirty="0">
                <a:solidFill>
                  <a:srgbClr val="000000"/>
                </a:solidFill>
                <a:latin typeface="ＭＳ Ｐゴシック" charset="-128"/>
                <a:ea typeface="ＭＳ Ｐゴシック" charset="-128"/>
              </a:rPr>
              <a:t>-</a:t>
            </a:r>
            <a:endParaRPr lang="ja-JP" altLang="en-US" sz="2400" dirty="0"/>
          </a:p>
        </p:txBody>
      </p:sp>
      <p:sp>
        <p:nvSpPr>
          <p:cNvPr id="6" name="正方形/長方形 5">
            <a:extLst>
              <a:ext uri="{FF2B5EF4-FFF2-40B4-BE49-F238E27FC236}">
                <a16:creationId xmlns="" xmlns:a16="http://schemas.microsoft.com/office/drawing/2014/main" id="{75E0B5D6-8469-4FC0-8882-C4BFC865765F}"/>
              </a:ext>
            </a:extLst>
          </p:cNvPr>
          <p:cNvSpPr/>
          <p:nvPr/>
        </p:nvSpPr>
        <p:spPr>
          <a:xfrm>
            <a:off x="900637" y="828050"/>
            <a:ext cx="9649072" cy="400110"/>
          </a:xfrm>
          <a:prstGeom prst="rect">
            <a:avLst/>
          </a:prstGeom>
        </p:spPr>
        <p:txBody>
          <a:bodyPr wrap="square">
            <a:spAutoFit/>
          </a:bodyPr>
          <a:lstStyle/>
          <a:p>
            <a:r>
              <a:rPr lang="ja-JP" altLang="en-US" dirty="0"/>
              <a:t>https://healthpolicyhealthecon.com/2015/03/15/instrumental-variable-methods/</a:t>
            </a:r>
          </a:p>
        </p:txBody>
      </p:sp>
      <p:graphicFrame>
        <p:nvGraphicFramePr>
          <p:cNvPr id="3" name="表 2">
            <a:extLst>
              <a:ext uri="{FF2B5EF4-FFF2-40B4-BE49-F238E27FC236}">
                <a16:creationId xmlns="" xmlns:a16="http://schemas.microsoft.com/office/drawing/2014/main" id="{2C10E205-9517-4F26-848A-CF00BB5F7706}"/>
              </a:ext>
            </a:extLst>
          </p:cNvPr>
          <p:cNvGraphicFramePr>
            <a:graphicFrameLocks noGrp="1"/>
          </p:cNvGraphicFramePr>
          <p:nvPr>
            <p:extLst>
              <p:ext uri="{D42A27DB-BD31-4B8C-83A1-F6EECF244321}">
                <p14:modId xmlns:p14="http://schemas.microsoft.com/office/powerpoint/2010/main" val="2431924337"/>
              </p:ext>
            </p:extLst>
          </p:nvPr>
        </p:nvGraphicFramePr>
        <p:xfrm>
          <a:off x="900637" y="3276575"/>
          <a:ext cx="8406504" cy="2468880"/>
        </p:xfrm>
        <a:graphic>
          <a:graphicData uri="http://schemas.openxmlformats.org/drawingml/2006/table">
            <a:tbl>
              <a:tblPr/>
              <a:tblGrid>
                <a:gridCol w="4203252">
                  <a:extLst>
                    <a:ext uri="{9D8B030D-6E8A-4147-A177-3AD203B41FA5}">
                      <a16:colId xmlns="" xmlns:a16="http://schemas.microsoft.com/office/drawing/2014/main" val="3319302548"/>
                    </a:ext>
                  </a:extLst>
                </a:gridCol>
                <a:gridCol w="4203252">
                  <a:extLst>
                    <a:ext uri="{9D8B030D-6E8A-4147-A177-3AD203B41FA5}">
                      <a16:colId xmlns="" xmlns:a16="http://schemas.microsoft.com/office/drawing/2014/main" val="1276035101"/>
                    </a:ext>
                  </a:extLst>
                </a:gridCol>
              </a:tblGrid>
              <a:tr h="0">
                <a:tc>
                  <a:txBody>
                    <a:bodyPr/>
                    <a:lstStyle/>
                    <a:p>
                      <a:r>
                        <a:rPr lang="en-US" sz="1400" dirty="0">
                          <a:effectLst/>
                        </a:rPr>
                        <a:t>Complier（</a:t>
                      </a:r>
                      <a:r>
                        <a:rPr lang="ja-JP" altLang="en-US" sz="1400" dirty="0">
                          <a:effectLst/>
                        </a:rPr>
                        <a:t>従順な人たち）</a:t>
                      </a:r>
                    </a:p>
                  </a:txBody>
                  <a:tcPr marL="190500" marR="190500" marT="95250" marB="95250" anchor="ctr">
                    <a:lnL>
                      <a:noFill/>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noFill/>
                  </a:tcPr>
                </a:tc>
                <a:tc>
                  <a:txBody>
                    <a:bodyPr/>
                    <a:lstStyle/>
                    <a:p>
                      <a:r>
                        <a:rPr lang="ja-JP" altLang="en-US" sz="1400" dirty="0">
                          <a:effectLst/>
                        </a:rPr>
                        <a:t>操作変数</a:t>
                      </a:r>
                      <a:r>
                        <a:rPr lang="en-US" altLang="ja-JP" sz="1400" dirty="0">
                          <a:effectLst/>
                        </a:rPr>
                        <a:t>=1</a:t>
                      </a:r>
                      <a:r>
                        <a:rPr lang="ja-JP" altLang="en-US" sz="1400" dirty="0">
                          <a:effectLst/>
                        </a:rPr>
                        <a:t>なら説明変数</a:t>
                      </a:r>
                      <a:r>
                        <a:rPr lang="en-US" altLang="ja-JP" sz="1400" dirty="0">
                          <a:effectLst/>
                        </a:rPr>
                        <a:t>=1</a:t>
                      </a:r>
                      <a:r>
                        <a:rPr lang="ja-JP" altLang="en-US" sz="1400" dirty="0">
                          <a:effectLst/>
                        </a:rPr>
                        <a:t>となり、操作変数</a:t>
                      </a:r>
                      <a:r>
                        <a:rPr lang="en-US" altLang="ja-JP" sz="1400" dirty="0">
                          <a:effectLst/>
                        </a:rPr>
                        <a:t>=0</a:t>
                      </a:r>
                      <a:r>
                        <a:rPr lang="ja-JP" altLang="en-US" sz="1400" dirty="0">
                          <a:effectLst/>
                        </a:rPr>
                        <a:t>なら説明変数</a:t>
                      </a:r>
                      <a:r>
                        <a:rPr lang="en-US" altLang="ja-JP" sz="1400" dirty="0">
                          <a:effectLst/>
                        </a:rPr>
                        <a:t>=0</a:t>
                      </a:r>
                      <a:r>
                        <a:rPr lang="ja-JP" altLang="en-US" sz="1400" dirty="0">
                          <a:effectLst/>
                        </a:rPr>
                        <a:t>となる「素直に従う人たちのこと」</a:t>
                      </a:r>
                    </a:p>
                  </a:txBody>
                  <a:tcPr marL="190500" marR="190500" marT="95250" marB="95250" anchor="ctr">
                    <a:lnL w="9525" cap="flat" cmpd="sng" algn="ctr">
                      <a:solidFill>
                        <a:srgbClr val="DDDDDD"/>
                      </a:solidFill>
                      <a:prstDash val="solid"/>
                      <a:round/>
                      <a:headEnd type="none" w="med" len="med"/>
                      <a:tailEnd type="none" w="med" len="med"/>
                    </a:lnL>
                    <a:lnR>
                      <a:noFill/>
                    </a:lnR>
                    <a:lnT>
                      <a:noFill/>
                    </a:lnT>
                    <a:lnB w="9525" cap="flat" cmpd="sng" algn="ctr">
                      <a:solidFill>
                        <a:srgbClr val="DDDDDD"/>
                      </a:solidFill>
                      <a:prstDash val="solid"/>
                      <a:round/>
                      <a:headEnd type="none" w="med" len="med"/>
                      <a:tailEnd type="none" w="med" len="med"/>
                    </a:lnB>
                    <a:noFill/>
                  </a:tcPr>
                </a:tc>
                <a:extLst>
                  <a:ext uri="{0D108BD9-81ED-4DB2-BD59-A6C34878D82A}">
                    <a16:rowId xmlns="" xmlns:a16="http://schemas.microsoft.com/office/drawing/2014/main" val="730180436"/>
                  </a:ext>
                </a:extLst>
              </a:tr>
              <a:tr h="0">
                <a:tc>
                  <a:txBody>
                    <a:bodyPr/>
                    <a:lstStyle/>
                    <a:p>
                      <a:r>
                        <a:rPr lang="en-US" altLang="ja-JP" sz="1400" b="1" i="1" u="sng" dirty="0" err="1">
                          <a:solidFill>
                            <a:srgbClr val="FF0000"/>
                          </a:solidFill>
                          <a:effectLst/>
                        </a:rPr>
                        <a:t>Defier</a:t>
                      </a:r>
                      <a:r>
                        <a:rPr lang="ja-JP" altLang="en-US" sz="1400" b="1" i="1" u="sng" dirty="0">
                          <a:solidFill>
                            <a:srgbClr val="FF0000"/>
                          </a:solidFill>
                          <a:effectLst/>
                        </a:rPr>
                        <a:t>（あまのじゃくな人たち）</a:t>
                      </a:r>
                    </a:p>
                  </a:txBody>
                  <a:tcPr marL="190500" marR="190500" marT="95250" marB="95250" anchor="ctr">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r>
                        <a:rPr lang="ja-JP" altLang="en-US" sz="1400" dirty="0">
                          <a:effectLst/>
                        </a:rPr>
                        <a:t>操作変数</a:t>
                      </a:r>
                      <a:r>
                        <a:rPr lang="en-US" altLang="ja-JP" sz="1400" dirty="0">
                          <a:effectLst/>
                        </a:rPr>
                        <a:t>=1</a:t>
                      </a:r>
                      <a:r>
                        <a:rPr lang="ja-JP" altLang="en-US" sz="1400" dirty="0">
                          <a:effectLst/>
                        </a:rPr>
                        <a:t>なら説明変数</a:t>
                      </a:r>
                      <a:r>
                        <a:rPr lang="en-US" altLang="ja-JP" sz="1400" dirty="0">
                          <a:effectLst/>
                        </a:rPr>
                        <a:t>=0</a:t>
                      </a:r>
                      <a:r>
                        <a:rPr lang="ja-JP" altLang="en-US" sz="1400" dirty="0">
                          <a:effectLst/>
                        </a:rPr>
                        <a:t>となり、操作変数</a:t>
                      </a:r>
                      <a:r>
                        <a:rPr lang="en-US" altLang="ja-JP" sz="1400" dirty="0">
                          <a:effectLst/>
                        </a:rPr>
                        <a:t>=0</a:t>
                      </a:r>
                      <a:r>
                        <a:rPr lang="ja-JP" altLang="en-US" sz="1400" dirty="0">
                          <a:effectLst/>
                        </a:rPr>
                        <a:t>なら説明変数</a:t>
                      </a:r>
                      <a:r>
                        <a:rPr lang="en-US" altLang="ja-JP" sz="1400" dirty="0">
                          <a:effectLst/>
                        </a:rPr>
                        <a:t>T=1</a:t>
                      </a:r>
                      <a:r>
                        <a:rPr lang="ja-JP" altLang="en-US" sz="1400" dirty="0">
                          <a:effectLst/>
                        </a:rPr>
                        <a:t>となる「ひねくれもの」</a:t>
                      </a:r>
                    </a:p>
                  </a:txBody>
                  <a:tcPr marL="190500" marR="190500" marT="95250" marB="95250" anchor="ctr">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 xmlns:a16="http://schemas.microsoft.com/office/drawing/2014/main" val="3977286111"/>
                  </a:ext>
                </a:extLst>
              </a:tr>
              <a:tr h="0">
                <a:tc>
                  <a:txBody>
                    <a:bodyPr/>
                    <a:lstStyle/>
                    <a:p>
                      <a:r>
                        <a:rPr lang="en-US" sz="1400" dirty="0">
                          <a:effectLst/>
                        </a:rPr>
                        <a:t>Never-taker（</a:t>
                      </a:r>
                      <a:r>
                        <a:rPr lang="ja-JP" altLang="en-US" sz="1400" dirty="0">
                          <a:effectLst/>
                        </a:rPr>
                        <a:t>常にコントロール群）</a:t>
                      </a:r>
                    </a:p>
                  </a:txBody>
                  <a:tcPr marL="190500" marR="190500" marT="95250" marB="95250" anchor="ctr">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r>
                        <a:rPr lang="ja-JP" altLang="en-US" sz="1400" dirty="0">
                          <a:effectLst/>
                        </a:rPr>
                        <a:t>操作変数が</a:t>
                      </a:r>
                      <a:r>
                        <a:rPr lang="en-US" altLang="ja-JP" sz="1400" dirty="0">
                          <a:effectLst/>
                        </a:rPr>
                        <a:t>0</a:t>
                      </a:r>
                      <a:r>
                        <a:rPr lang="ja-JP" altLang="en-US" sz="1400" dirty="0">
                          <a:effectLst/>
                        </a:rPr>
                        <a:t>であろうと</a:t>
                      </a:r>
                      <a:r>
                        <a:rPr lang="en-US" altLang="ja-JP" sz="1400" dirty="0">
                          <a:effectLst/>
                        </a:rPr>
                        <a:t>1</a:t>
                      </a:r>
                      <a:r>
                        <a:rPr lang="ja-JP" altLang="en-US" sz="1400" dirty="0">
                          <a:effectLst/>
                        </a:rPr>
                        <a:t>であろうと、常に説明変数</a:t>
                      </a:r>
                      <a:r>
                        <a:rPr lang="en-US" altLang="ja-JP" sz="1400" dirty="0">
                          <a:effectLst/>
                        </a:rPr>
                        <a:t>=0</a:t>
                      </a:r>
                      <a:r>
                        <a:rPr lang="ja-JP" altLang="en-US" sz="1400" dirty="0">
                          <a:effectLst/>
                        </a:rPr>
                        <a:t>である人たち</a:t>
                      </a:r>
                    </a:p>
                  </a:txBody>
                  <a:tcPr marL="190500" marR="190500" marT="95250" marB="95250" anchor="ctr">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 xmlns:a16="http://schemas.microsoft.com/office/drawing/2014/main" val="2931676455"/>
                  </a:ext>
                </a:extLst>
              </a:tr>
              <a:tr h="0">
                <a:tc>
                  <a:txBody>
                    <a:bodyPr/>
                    <a:lstStyle/>
                    <a:p>
                      <a:r>
                        <a:rPr lang="en-US" sz="1400" dirty="0">
                          <a:effectLst/>
                        </a:rPr>
                        <a:t>Always-taker（</a:t>
                      </a:r>
                      <a:r>
                        <a:rPr lang="ja-JP" altLang="en-US" sz="1400" dirty="0">
                          <a:effectLst/>
                        </a:rPr>
                        <a:t>常にトリートメント群）</a:t>
                      </a:r>
                    </a:p>
                  </a:txBody>
                  <a:tcPr marL="190500" marR="190500" marT="95250" marB="95250" anchor="ctr">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r>
                        <a:rPr lang="ja-JP" altLang="en-US" sz="1400" dirty="0">
                          <a:effectLst/>
                        </a:rPr>
                        <a:t>操作変数が</a:t>
                      </a:r>
                      <a:r>
                        <a:rPr lang="en-US" altLang="ja-JP" sz="1400" dirty="0">
                          <a:effectLst/>
                        </a:rPr>
                        <a:t>0</a:t>
                      </a:r>
                      <a:r>
                        <a:rPr lang="ja-JP" altLang="en-US" sz="1400" dirty="0">
                          <a:effectLst/>
                        </a:rPr>
                        <a:t>であろうと</a:t>
                      </a:r>
                      <a:r>
                        <a:rPr lang="en-US" altLang="ja-JP" sz="1400" dirty="0">
                          <a:effectLst/>
                        </a:rPr>
                        <a:t>1</a:t>
                      </a:r>
                      <a:r>
                        <a:rPr lang="ja-JP" altLang="en-US" sz="1400" dirty="0">
                          <a:effectLst/>
                        </a:rPr>
                        <a:t>であろうと、常に説明変数</a:t>
                      </a:r>
                      <a:r>
                        <a:rPr lang="en-US" altLang="ja-JP" sz="1400" dirty="0">
                          <a:effectLst/>
                        </a:rPr>
                        <a:t>=1</a:t>
                      </a:r>
                      <a:r>
                        <a:rPr lang="ja-JP" altLang="en-US" sz="1400" dirty="0">
                          <a:effectLst/>
                        </a:rPr>
                        <a:t>である人たち</a:t>
                      </a:r>
                    </a:p>
                  </a:txBody>
                  <a:tcPr marL="190500" marR="190500" marT="95250" marB="95250" anchor="ctr">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 xmlns:a16="http://schemas.microsoft.com/office/drawing/2014/main" val="204146556"/>
                  </a:ext>
                </a:extLst>
              </a:tr>
            </a:tbl>
          </a:graphicData>
        </a:graphic>
      </p:graphicFrame>
    </p:spTree>
    <p:extLst>
      <p:ext uri="{BB962C8B-B14F-4D97-AF65-F5344CB8AC3E}">
        <p14:creationId xmlns:p14="http://schemas.microsoft.com/office/powerpoint/2010/main" val="3419570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p:cNvSpPr>
            <a:spLocks noGrp="1"/>
          </p:cNvSpPr>
          <p:nvPr>
            <p:ph type="title"/>
          </p:nvPr>
        </p:nvSpPr>
        <p:spPr/>
        <p:txBody>
          <a:bodyPr>
            <a:normAutofit/>
          </a:bodyPr>
          <a:lstStyle/>
          <a:p>
            <a:r>
              <a:rPr kumimoji="1" lang="ja-JP" altLang="en-US" sz="2800" dirty="0"/>
              <a:t>操作変数法 </a:t>
            </a:r>
            <a:r>
              <a:rPr kumimoji="1" lang="en-US" altLang="ja-JP" sz="2800" dirty="0"/>
              <a:t>– </a:t>
            </a:r>
            <a:r>
              <a:rPr kumimoji="1" lang="ja-JP" altLang="en-US" sz="2800" dirty="0"/>
              <a:t>因果分析との関連 </a:t>
            </a:r>
            <a:r>
              <a:rPr kumimoji="1" lang="en-US" altLang="ja-JP" sz="2800" dirty="0"/>
              <a:t>-</a:t>
            </a:r>
            <a:endParaRPr kumimoji="1" lang="ja-JP" altLang="en-US" sz="2800" dirty="0"/>
          </a:p>
        </p:txBody>
      </p:sp>
      <p:sp>
        <p:nvSpPr>
          <p:cNvPr id="38" name="コンテンツ プレースホルダー 37"/>
          <p:cNvSpPr>
            <a:spLocks noGrp="1"/>
          </p:cNvSpPr>
          <p:nvPr>
            <p:ph idx="1"/>
          </p:nvPr>
        </p:nvSpPr>
        <p:spPr/>
        <p:txBody>
          <a:bodyPr/>
          <a:lstStyle/>
          <a:p>
            <a:pPr marL="0" indent="0">
              <a:buNone/>
            </a:pPr>
            <a:r>
              <a:rPr kumimoji="1" lang="ja-JP" altLang="en-US" sz="1800" dirty="0"/>
              <a:t>操作変数法で推定できる因果効果</a:t>
            </a:r>
            <a:endParaRPr kumimoji="1" lang="en-US" altLang="ja-JP" sz="1800" dirty="0"/>
          </a:p>
          <a:p>
            <a:r>
              <a:rPr lang="en-US" altLang="ja-JP" dirty="0"/>
              <a:t>LATE (Local Average Treatment Effect</a:t>
            </a:r>
            <a:r>
              <a:rPr lang="en-US" altLang="ja-JP" dirty="0" smtClean="0"/>
              <a:t>)</a:t>
            </a:r>
            <a:r>
              <a:rPr lang="ja-JP" altLang="en-US" dirty="0" smtClean="0"/>
              <a:t>　局所平均措置効果←</a:t>
            </a:r>
            <a:r>
              <a:rPr lang="en-US" altLang="ja-JP" dirty="0" smtClean="0"/>
              <a:t>Complier</a:t>
            </a:r>
            <a:r>
              <a:rPr lang="ja-JP" altLang="en-US" dirty="0" err="1" smtClean="0"/>
              <a:t>に於</a:t>
            </a:r>
            <a:r>
              <a:rPr lang="ja-JP" altLang="en-US" dirty="0" smtClean="0"/>
              <a:t>ける</a:t>
            </a:r>
            <a:r>
              <a:rPr lang="en-US" altLang="ja-JP" dirty="0" smtClean="0"/>
              <a:t>LATE</a:t>
            </a:r>
            <a:endParaRPr lang="en-US" altLang="ja-JP" dirty="0"/>
          </a:p>
          <a:p>
            <a:pPr marL="0" indent="0">
              <a:buNone/>
            </a:pPr>
            <a:endParaRPr lang="en-US" altLang="ja-JP" dirty="0"/>
          </a:p>
          <a:p>
            <a:pPr marL="0" indent="0">
              <a:buNone/>
            </a:pPr>
            <a:r>
              <a:rPr lang="ja-JP" altLang="en-US" dirty="0"/>
              <a:t>操作変数法で推定することのできる因果効果は</a:t>
            </a:r>
            <a:r>
              <a:rPr lang="en-US" altLang="ja-JP" dirty="0"/>
              <a:t>LATE (Local average treatment effect) </a:t>
            </a:r>
            <a:r>
              <a:rPr lang="ja-JP" altLang="en-US" dirty="0"/>
              <a:t>もしくは</a:t>
            </a:r>
            <a:r>
              <a:rPr lang="en-US" altLang="ja-JP" dirty="0"/>
              <a:t>CATE (Complier average treatment effect) </a:t>
            </a:r>
            <a:r>
              <a:rPr lang="ja-JP" altLang="en-US" dirty="0"/>
              <a:t>と呼ばれるものである。</a:t>
            </a:r>
            <a:endParaRPr lang="en-US" altLang="ja-JP" dirty="0"/>
          </a:p>
          <a:p>
            <a:pPr marL="0" indent="0">
              <a:buNone/>
            </a:pPr>
            <a:endParaRPr lang="en-US" altLang="ja-JP" dirty="0"/>
          </a:p>
          <a:p>
            <a:pPr marL="0" indent="0">
              <a:buNone/>
            </a:pPr>
            <a:r>
              <a:rPr lang="ja-JP" altLang="en-US" dirty="0"/>
              <a:t>ランダム化比較試験では、グループ全体が治療を受けた場合と、グループ全体が治療を受けなかった場合との差が治療効果になる。</a:t>
            </a:r>
            <a:endParaRPr lang="en-US" altLang="ja-JP" dirty="0"/>
          </a:p>
          <a:p>
            <a:pPr marL="0" indent="0">
              <a:buNone/>
            </a:pPr>
            <a:endParaRPr lang="en-US" altLang="ja-JP" dirty="0"/>
          </a:p>
          <a:p>
            <a:pPr marL="0" indent="0">
              <a:buNone/>
            </a:pPr>
            <a:r>
              <a:rPr lang="ja-JP" altLang="en-US" dirty="0"/>
              <a:t>操作法で推定される治療効果は、グループ全体ではなく、前頁のテーブルの</a:t>
            </a:r>
            <a:r>
              <a:rPr lang="en-US" altLang="ja-JP" dirty="0"/>
              <a:t>Complier</a:t>
            </a:r>
            <a:r>
              <a:rPr lang="ja-JP" altLang="en-US" dirty="0"/>
              <a:t>（従順な人たち）における治療効果になる。</a:t>
            </a:r>
            <a:endParaRPr lang="en-US" altLang="ja-JP" dirty="0"/>
          </a:p>
          <a:p>
            <a:pPr marL="0" indent="0">
              <a:buNone/>
            </a:pPr>
            <a:endParaRPr lang="en-US" altLang="ja-JP" dirty="0"/>
          </a:p>
          <a:p>
            <a:pPr marL="0" indent="0">
              <a:buNone/>
            </a:pPr>
            <a:r>
              <a:rPr lang="ja-JP" altLang="en-US" dirty="0"/>
              <a:t>よって、操作変数法で得られた治療効果と、ランダム化比較試験から得られた治療効果を横並びで比較することはできません。</a:t>
            </a:r>
            <a:endParaRPr lang="en-US" altLang="ja-JP" dirty="0"/>
          </a:p>
          <a:p>
            <a:pPr marL="0" indent="0">
              <a:buNone/>
            </a:pPr>
            <a:endParaRPr lang="en-US" altLang="ja-JP" dirty="0"/>
          </a:p>
          <a:p>
            <a:pPr marL="0" indent="0">
              <a:buNone/>
            </a:pPr>
            <a:r>
              <a:rPr lang="ja-JP" altLang="en-US" dirty="0"/>
              <a:t>一般的に、</a:t>
            </a:r>
            <a:r>
              <a:rPr lang="en-US" altLang="ja-JP" dirty="0"/>
              <a:t>LATE</a:t>
            </a:r>
            <a:r>
              <a:rPr lang="ja-JP" altLang="en-US" dirty="0"/>
              <a:t>はランダム化比較試験で</a:t>
            </a:r>
            <a:r>
              <a:rPr lang="ja-JP" altLang="en-US" dirty="0" smtClean="0"/>
              <a:t>得られる</a:t>
            </a:r>
            <a:r>
              <a:rPr lang="ja-JP" altLang="en-US" dirty="0"/>
              <a:t>治療効果よりも大きい値になる（</a:t>
            </a:r>
            <a:r>
              <a:rPr lang="en-US" altLang="ja-JP" dirty="0"/>
              <a:t>0</a:t>
            </a:r>
            <a:r>
              <a:rPr lang="ja-JP" altLang="en-US" dirty="0"/>
              <a:t>からより離れた値をとる）ことが知られています。</a:t>
            </a:r>
            <a:endParaRPr lang="en-US" altLang="ja-JP" dirty="0"/>
          </a:p>
          <a:p>
            <a:pPr marL="0" indent="0">
              <a:buNone/>
            </a:pPr>
            <a:endParaRPr lang="en-US" altLang="ja-JP" dirty="0"/>
          </a:p>
          <a:p>
            <a:pPr marL="0" indent="0">
              <a:buNone/>
            </a:pPr>
            <a:r>
              <a:rPr lang="ja-JP" altLang="en-US" dirty="0"/>
              <a:t>⇒では、マッチングとか傾向スコアで算出した</a:t>
            </a:r>
            <a:r>
              <a:rPr lang="en-US" altLang="ja-JP" dirty="0"/>
              <a:t>ATE</a:t>
            </a:r>
            <a:r>
              <a:rPr lang="ja-JP" altLang="en-US" dirty="0"/>
              <a:t>との対比は？？？（どなたか教えてください）</a:t>
            </a:r>
            <a:endParaRPr lang="en-US" altLang="ja-JP" dirty="0"/>
          </a:p>
          <a:p>
            <a:pPr marL="0" indent="0">
              <a:buNone/>
            </a:pPr>
            <a:endParaRPr lang="en-US" altLang="ja-JP" dirty="0"/>
          </a:p>
          <a:p>
            <a:pPr marL="0" indent="0">
              <a:buNone/>
            </a:pPr>
            <a:endParaRPr lang="ja-JP" altLang="en-US" dirty="0"/>
          </a:p>
        </p:txBody>
      </p:sp>
      <p:sp>
        <p:nvSpPr>
          <p:cNvPr id="39" name="スライド番号プレースホルダー 38"/>
          <p:cNvSpPr>
            <a:spLocks noGrp="1"/>
          </p:cNvSpPr>
          <p:nvPr>
            <p:ph type="sldNum" sz="quarter" idx="4"/>
          </p:nvPr>
        </p:nvSpPr>
        <p:spPr/>
        <p:txBody>
          <a:bodyPr/>
          <a:lstStyle/>
          <a:p>
            <a:fld id="{E4DD4CA9-FFF4-4929-B1F3-DD754470E6A2}" type="slidenum">
              <a:rPr lang="ja-JP" altLang="en-US" sz="1400" smtClean="0"/>
              <a:pPr/>
              <a:t>9</a:t>
            </a:fld>
            <a:endParaRPr lang="ja-JP" altLang="en-US" sz="1400" dirty="0"/>
          </a:p>
        </p:txBody>
      </p:sp>
      <p:sp>
        <p:nvSpPr>
          <p:cNvPr id="6" name="正方形/長方形 5">
            <a:extLst>
              <a:ext uri="{FF2B5EF4-FFF2-40B4-BE49-F238E27FC236}">
                <a16:creationId xmlns="" xmlns:a16="http://schemas.microsoft.com/office/drawing/2014/main" id="{75E0B5D6-8469-4FC0-8882-C4BFC865765F}"/>
              </a:ext>
            </a:extLst>
          </p:cNvPr>
          <p:cNvSpPr/>
          <p:nvPr/>
        </p:nvSpPr>
        <p:spPr>
          <a:xfrm>
            <a:off x="900637" y="828050"/>
            <a:ext cx="9649072" cy="400110"/>
          </a:xfrm>
          <a:prstGeom prst="rect">
            <a:avLst/>
          </a:prstGeom>
        </p:spPr>
        <p:txBody>
          <a:bodyPr wrap="square">
            <a:spAutoFit/>
          </a:bodyPr>
          <a:lstStyle/>
          <a:p>
            <a:r>
              <a:rPr lang="ja-JP" altLang="en-US" dirty="0"/>
              <a:t>https://healthpolicyhealthecon.com/2015/03/15/instrumental-variable-methods/</a:t>
            </a:r>
          </a:p>
        </p:txBody>
      </p:sp>
    </p:spTree>
    <p:extLst>
      <p:ext uri="{BB962C8B-B14F-4D97-AF65-F5344CB8AC3E}">
        <p14:creationId xmlns:p14="http://schemas.microsoft.com/office/powerpoint/2010/main" val="2690012734"/>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1576</Words>
  <Application>Microsoft Office PowerPoint</Application>
  <PresentationFormat>ユーザー設定</PresentationFormat>
  <Paragraphs>265</Paragraphs>
  <Slides>13</Slides>
  <Notes>13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Calibri</vt:lpstr>
      <vt:lpstr>Wingdings</vt:lpstr>
      <vt:lpstr>Arial</vt:lpstr>
      <vt:lpstr>Cambria Math</vt:lpstr>
      <vt:lpstr>ＭＳ Ｐゴシック</vt:lpstr>
      <vt:lpstr>デザインの設定</vt:lpstr>
      <vt:lpstr>第11章 操作変数法</vt:lpstr>
      <vt:lpstr>Who is @matchbou</vt:lpstr>
      <vt:lpstr>操作変数法（含む二段階最小二乗法） – 私の理解 -</vt:lpstr>
      <vt:lpstr>R – 因果分析との関連 -</vt:lpstr>
      <vt:lpstr>R – 因果分析との関連 -</vt:lpstr>
      <vt:lpstr>R – 因果分析との関連 -</vt:lpstr>
      <vt:lpstr>操作変数法 – 因果分析との関連 -</vt:lpstr>
      <vt:lpstr>操作変数法 – 因果分析との関連 -</vt:lpstr>
      <vt:lpstr>操作変数法 – 因果分析との関連 -</vt:lpstr>
      <vt:lpstr>操作変数法 – 因果分析との関連 -</vt:lpstr>
      <vt:lpstr>操作変数法 – 因果分析との関連 -</vt:lpstr>
      <vt:lpstr>操作変数法 – 因果分析との関連 -</vt:lpstr>
      <vt:lpstr>操作変数法 – 因果分析との関連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2008-11-17T05:18:55Z</dcterms:created>
  <dcterms:modified xsi:type="dcterms:W3CDTF">2019-01-24T00:43:58Z</dcterms:modified>
</cp:coreProperties>
</file>