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93" r:id="rId3"/>
    <p:sldId id="292" r:id="rId4"/>
    <p:sldId id="299" r:id="rId5"/>
    <p:sldId id="301" r:id="rId6"/>
    <p:sldId id="304" r:id="rId7"/>
    <p:sldId id="295" r:id="rId8"/>
    <p:sldId id="305" r:id="rId9"/>
    <p:sldId id="306" r:id="rId10"/>
    <p:sldId id="300" r:id="rId11"/>
    <p:sldId id="307" r:id="rId12"/>
    <p:sldId id="308" r:id="rId13"/>
    <p:sldId id="309" r:id="rId14"/>
    <p:sldId id="310" r:id="rId15"/>
    <p:sldId id="311" r:id="rId16"/>
    <p:sldId id="312" r:id="rId17"/>
    <p:sldId id="31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5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9608" autoAdjust="0"/>
  </p:normalViewPr>
  <p:slideViewPr>
    <p:cSldViewPr snapToGrid="0" snapToObjects="1">
      <p:cViewPr>
        <p:scale>
          <a:sx n="143" d="100"/>
          <a:sy n="143" d="100"/>
        </p:scale>
        <p:origin x="-104" y="1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1E504E-723C-A446-B040-4BCBF785C6FD}" type="datetimeFigureOut">
              <a:rPr lang="en-US" smtClean="0"/>
              <a:t>1/10/17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E4F1D8-D5A6-1A4F-B954-F5F630CB95C9}" type="slidenum">
              <a:rPr lang="en-US" smtClean="0"/>
              <a:t>‹#›</a:t>
            </a:fld>
            <a:endParaRPr lang="en-US"/>
          </a:p>
        </p:txBody>
      </p:sp>
    </p:spTree>
    <p:extLst>
      <p:ext uri="{BB962C8B-B14F-4D97-AF65-F5344CB8AC3E}">
        <p14:creationId xmlns:p14="http://schemas.microsoft.com/office/powerpoint/2010/main" val="2816024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285E4-F8D6-C84D-9C55-E7011DAEEDE4}" type="datetimeFigureOut">
              <a:rPr lang="en-US" smtClean="0"/>
              <a:t>1/10/17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9F6C73-F2F4-FD42-8BFA-C177D44516C3}" type="slidenum">
              <a:rPr lang="en-US" smtClean="0"/>
              <a:t>‹#›</a:t>
            </a:fld>
            <a:endParaRPr lang="en-US"/>
          </a:p>
        </p:txBody>
      </p:sp>
    </p:spTree>
    <p:extLst>
      <p:ext uri="{BB962C8B-B14F-4D97-AF65-F5344CB8AC3E}">
        <p14:creationId xmlns:p14="http://schemas.microsoft.com/office/powerpoint/2010/main" val="1942501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the problem with this picture.</a:t>
            </a:r>
            <a:br>
              <a:rPr lang="en-US" baseline="0" dirty="0" smtClean="0"/>
            </a:br>
            <a:r>
              <a:rPr lang="en-US" baseline="0" dirty="0" smtClean="0"/>
              <a:t>1.a) Hard to understand as it’s just class hierarchy. So we can’t figure out how the data is related to each-other. (querying)</a:t>
            </a:r>
          </a:p>
          <a:p>
            <a:r>
              <a:rPr lang="en-US" baseline="0" dirty="0" smtClean="0"/>
              <a:t>1.b)  If someone wants to populate the ontology with new data, the hierarchy doesn’t help much because it doesn’t convey the meaning behind the terms in the hierarchy.</a:t>
            </a:r>
            <a:br>
              <a:rPr lang="en-US" baseline="0" dirty="0" smtClean="0"/>
            </a:br>
            <a:r>
              <a:rPr lang="en-US" baseline="0" dirty="0" smtClean="0"/>
              <a:t> (population)</a:t>
            </a:r>
          </a:p>
          <a:p>
            <a:r>
              <a:rPr lang="en-US" baseline="0" dirty="0" smtClean="0"/>
              <a:t>2. Hard to find reusable components.</a:t>
            </a:r>
          </a:p>
          <a:p>
            <a:pPr marL="0" indent="0">
              <a:buNone/>
            </a:pPr>
            <a:r>
              <a:rPr lang="en-US" baseline="0" dirty="0" smtClean="0"/>
              <a:t>3. Integration</a:t>
            </a:r>
            <a:br>
              <a:rPr lang="en-US" baseline="0" dirty="0" smtClean="0"/>
            </a:br>
            <a:r>
              <a:rPr lang="en-US" baseline="0" dirty="0" smtClean="0"/>
              <a:t>4. </a:t>
            </a:r>
            <a:r>
              <a:rPr lang="en-US" sz="1200" dirty="0" smtClean="0"/>
              <a:t>Impose ontological commitments that may not be acceptable by all parties.</a:t>
            </a:r>
          </a:p>
          <a:p>
            <a:pPr>
              <a:buFont typeface="Wingdings" charset="2"/>
              <a:buNone/>
            </a:pPr>
            <a:r>
              <a:rPr lang="en-US" sz="1200" dirty="0" smtClean="0"/>
              <a:t>5. Brittle — costly/hard to extend, carelessly extending may cause the whole thing breaks. </a:t>
            </a:r>
          </a:p>
          <a:p>
            <a:endParaRPr lang="en-US" dirty="0"/>
          </a:p>
        </p:txBody>
      </p:sp>
      <p:sp>
        <p:nvSpPr>
          <p:cNvPr id="4" name="Slide Number Placeholder 3"/>
          <p:cNvSpPr>
            <a:spLocks noGrp="1"/>
          </p:cNvSpPr>
          <p:nvPr>
            <p:ph type="sldNum" sz="quarter" idx="10"/>
          </p:nvPr>
        </p:nvSpPr>
        <p:spPr/>
        <p:txBody>
          <a:bodyPr/>
          <a:lstStyle/>
          <a:p>
            <a:fld id="{0A9F6C73-F2F4-FD42-8BFA-C177D44516C3}" type="slidenum">
              <a:rPr lang="en-US" smtClean="0"/>
              <a:t>2</a:t>
            </a:fld>
            <a:endParaRPr lang="en-US"/>
          </a:p>
        </p:txBody>
      </p:sp>
    </p:spTree>
    <p:extLst>
      <p:ext uri="{BB962C8B-B14F-4D97-AF65-F5344CB8AC3E}">
        <p14:creationId xmlns:p14="http://schemas.microsoft.com/office/powerpoint/2010/main" val="197040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we look</a:t>
            </a:r>
            <a:r>
              <a:rPr lang="en-US" baseline="0" dirty="0" smtClean="0"/>
              <a:t> into the most dominant type of relationships namely the </a:t>
            </a:r>
            <a:r>
              <a:rPr lang="en-US" baseline="0" dirty="0" err="1" smtClean="0"/>
              <a:t>subclassOf</a:t>
            </a:r>
            <a:r>
              <a:rPr lang="en-US" baseline="0" dirty="0" smtClean="0"/>
              <a:t> relationship.</a:t>
            </a:r>
            <a:br>
              <a:rPr lang="en-US" baseline="0" dirty="0" smtClean="0"/>
            </a:br>
            <a:r>
              <a:rPr lang="en-US" baseline="0" dirty="0" smtClean="0"/>
              <a:t> </a:t>
            </a:r>
            <a:r>
              <a:rPr lang="en-US" dirty="0" smtClean="0"/>
              <a:t>After</a:t>
            </a:r>
            <a:r>
              <a:rPr lang="en-US" baseline="0" dirty="0" smtClean="0"/>
              <a:t> modularizing following this line of thought we found 17 modules. But this doesn’t help us much when we want to populate this ontology with new data. Or in other words, annotate data with this ontology. Beyond that, not so much helpful in querying either because we mainly only have class names. If you want to understand what’s behind these class names then we need to look into the annotations and/or need to be the domain experts. </a:t>
            </a:r>
          </a:p>
          <a:p>
            <a:r>
              <a:rPr lang="en-US" baseline="0" dirty="0" smtClean="0"/>
              <a:t>To properly populate this ontology we need relations among the classes/modules. So the question is now, how do we get the relations?</a:t>
            </a:r>
            <a:endParaRPr lang="en-US" dirty="0"/>
          </a:p>
        </p:txBody>
      </p:sp>
      <p:sp>
        <p:nvSpPr>
          <p:cNvPr id="4" name="Slide Number Placeholder 3"/>
          <p:cNvSpPr>
            <a:spLocks noGrp="1"/>
          </p:cNvSpPr>
          <p:nvPr>
            <p:ph type="sldNum" sz="quarter" idx="10"/>
          </p:nvPr>
        </p:nvSpPr>
        <p:spPr/>
        <p:txBody>
          <a:bodyPr/>
          <a:lstStyle/>
          <a:p>
            <a:fld id="{0A9F6C73-F2F4-FD42-8BFA-C177D44516C3}" type="slidenum">
              <a:rPr lang="en-US" smtClean="0"/>
              <a:t>4</a:t>
            </a:fld>
            <a:endParaRPr lang="en-US"/>
          </a:p>
        </p:txBody>
      </p:sp>
    </p:spTree>
    <p:extLst>
      <p:ext uri="{BB962C8B-B14F-4D97-AF65-F5344CB8AC3E}">
        <p14:creationId xmlns:p14="http://schemas.microsoft.com/office/powerpoint/2010/main" val="348415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or a combination of these steps might</a:t>
            </a:r>
            <a:r>
              <a:rPr lang="en-US" baseline="0" dirty="0" smtClean="0"/>
              <a:t> yield fruitful result.</a:t>
            </a:r>
            <a:br>
              <a:rPr lang="en-US" baseline="0" dirty="0" smtClean="0"/>
            </a:br>
            <a:r>
              <a:rPr lang="en-US" baseline="0" dirty="0" smtClean="0"/>
              <a:t>After finding these relations how do we consolidate them into one or several ‘reusable modules’?</a:t>
            </a:r>
            <a:endParaRPr lang="en-US" dirty="0"/>
          </a:p>
        </p:txBody>
      </p:sp>
      <p:sp>
        <p:nvSpPr>
          <p:cNvPr id="4" name="Slide Number Placeholder 3"/>
          <p:cNvSpPr>
            <a:spLocks noGrp="1"/>
          </p:cNvSpPr>
          <p:nvPr>
            <p:ph type="sldNum" sz="quarter" idx="10"/>
          </p:nvPr>
        </p:nvSpPr>
        <p:spPr/>
        <p:txBody>
          <a:bodyPr/>
          <a:lstStyle/>
          <a:p>
            <a:fld id="{0A9F6C73-F2F4-FD42-8BFA-C177D44516C3}" type="slidenum">
              <a:rPr lang="en-US" smtClean="0"/>
              <a:t>5</a:t>
            </a:fld>
            <a:endParaRPr lang="en-US"/>
          </a:p>
        </p:txBody>
      </p:sp>
    </p:spTree>
    <p:extLst>
      <p:ext uri="{BB962C8B-B14F-4D97-AF65-F5344CB8AC3E}">
        <p14:creationId xmlns:p14="http://schemas.microsoft.com/office/powerpoint/2010/main" val="316567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9F6C73-F2F4-FD42-8BFA-C177D44516C3}" type="slidenum">
              <a:rPr lang="en-US" smtClean="0"/>
              <a:t>7</a:t>
            </a:fld>
            <a:endParaRPr lang="en-US"/>
          </a:p>
        </p:txBody>
      </p:sp>
    </p:spTree>
    <p:extLst>
      <p:ext uri="{BB962C8B-B14F-4D97-AF65-F5344CB8AC3E}">
        <p14:creationId xmlns:p14="http://schemas.microsoft.com/office/powerpoint/2010/main" val="172766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9727FF-8B6E-AB4E-BA5F-E8C5B523204E}" type="datetime1">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14470264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57D92-AAC7-2B45-81BE-85908FD3E17B}" type="datetime1">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110502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A5909-1608-FF4E-8549-8E93DBB1E555}" type="datetime1">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140468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3363F-CA24-BA45-9F43-70B6C7A954F7}" type="datetime1">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41787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76A0E-0B25-A74B-82AF-BBC92ECB23EA}" type="datetime1">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81745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5E1F0-E321-B44F-A1DA-E8E56CA8F642}" type="datetime1">
              <a:rPr lang="en-US" smtClean="0"/>
              <a:t>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158270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66EB01-709F-B540-B698-289C040B2F04}" type="datetime1">
              <a:rPr lang="en-US" smtClean="0"/>
              <a:t>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255342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2C03C5-1356-8544-B700-9D710EB39B60}" type="datetime1">
              <a:rPr lang="en-US" smtClean="0"/>
              <a:t>1/10/17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232175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CB01C-E94C-0847-930D-AA20E651B551}" type="datetime1">
              <a:rPr lang="en-US" smtClean="0"/>
              <a:t>1/10/17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1805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28CFC-D310-3C47-A485-BA915DB39EBF}" type="datetime1">
              <a:rPr lang="en-US" smtClean="0"/>
              <a:t>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33952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E041A-B556-8041-A768-27BAA00B33EE}" type="datetime1">
              <a:rPr lang="en-US" smtClean="0"/>
              <a:t>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23FDB-BF4F-EA4C-97D5-CA6DEE126190}" type="slidenum">
              <a:rPr lang="en-US" smtClean="0"/>
              <a:t>‹#›</a:t>
            </a:fld>
            <a:endParaRPr lang="en-US"/>
          </a:p>
        </p:txBody>
      </p:sp>
    </p:spTree>
    <p:extLst>
      <p:ext uri="{BB962C8B-B14F-4D97-AF65-F5344CB8AC3E}">
        <p14:creationId xmlns:p14="http://schemas.microsoft.com/office/powerpoint/2010/main" val="25070014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6606"/>
            <a:ext cx="9144000" cy="801202"/>
          </a:xfrm>
          <a:prstGeom prst="rect">
            <a:avLst/>
          </a:prstGeom>
          <a:solidFill>
            <a:srgbClr val="05350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5350A"/>
              </a:solidFill>
            </a:endParaRPr>
          </a:p>
        </p:txBody>
      </p:sp>
      <p:sp>
        <p:nvSpPr>
          <p:cNvPr id="2" name="Title Placeholder 1"/>
          <p:cNvSpPr>
            <a:spLocks noGrp="1"/>
          </p:cNvSpPr>
          <p:nvPr>
            <p:ph type="title"/>
          </p:nvPr>
        </p:nvSpPr>
        <p:spPr>
          <a:xfrm>
            <a:off x="328428" y="0"/>
            <a:ext cx="6224771" cy="784596"/>
          </a:xfrm>
          <a:prstGeom prst="rect">
            <a:avLst/>
          </a:prstGeom>
          <a:solidFill>
            <a:srgbClr val="05350A"/>
          </a:solidFill>
          <a:ln>
            <a:noFill/>
          </a:ln>
        </p:spPr>
        <p:txBody>
          <a:bodyPr vert="horz" lIns="91440" tIns="45720" rIns="91440" bIns="45720" rtlCol="0" anchor="ctr">
            <a:noAutofit/>
          </a:bodyPr>
          <a:lstStyle/>
          <a:p>
            <a:r>
              <a:rPr lang="en-US" dirty="0" smtClean="0"/>
              <a:t>Click to edit Master title style</a:t>
            </a:r>
            <a:endParaRPr lang="en-US" dirty="0"/>
          </a:p>
        </p:txBody>
      </p:sp>
      <p:pic>
        <p:nvPicPr>
          <p:cNvPr id="7" name="Picture 6"/>
          <p:cNvPicPr>
            <a:picLocks noChangeAspect="1"/>
          </p:cNvPicPr>
          <p:nvPr userDrawn="1"/>
        </p:nvPicPr>
        <p:blipFill>
          <a:blip r:embed="rId13"/>
          <a:stretch>
            <a:fillRect/>
          </a:stretch>
        </p:blipFill>
        <p:spPr>
          <a:xfrm>
            <a:off x="6553200" y="0"/>
            <a:ext cx="2590800" cy="784596"/>
          </a:xfrm>
          <a:prstGeom prst="rect">
            <a:avLst/>
          </a:prstGeom>
        </p:spPr>
      </p:pic>
      <p:sp>
        <p:nvSpPr>
          <p:cNvPr id="3" name="Text Placeholder 2"/>
          <p:cNvSpPr>
            <a:spLocks noGrp="1"/>
          </p:cNvSpPr>
          <p:nvPr>
            <p:ph type="body" idx="1"/>
          </p:nvPr>
        </p:nvSpPr>
        <p:spPr>
          <a:xfrm>
            <a:off x="328429" y="1365250"/>
            <a:ext cx="8626725" cy="476091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28429" y="6356350"/>
            <a:ext cx="9524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99CDE-2003-5B4B-91FC-D158BEE84D1F}" type="datetime1">
              <a:rPr lang="en-US" smtClean="0"/>
              <a:t>1/10/17</a:t>
            </a:fld>
            <a:endParaRPr lang="en-US" dirty="0"/>
          </a:p>
        </p:txBody>
      </p:sp>
      <p:sp>
        <p:nvSpPr>
          <p:cNvPr id="5" name="Footer Placeholder 4"/>
          <p:cNvSpPr>
            <a:spLocks noGrp="1"/>
          </p:cNvSpPr>
          <p:nvPr>
            <p:ph type="ftr" sz="quarter" idx="3"/>
          </p:nvPr>
        </p:nvSpPr>
        <p:spPr>
          <a:xfrm>
            <a:off x="1631195" y="6356350"/>
            <a:ext cx="608687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90292" y="6356350"/>
            <a:ext cx="8648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23FDB-BF4F-EA4C-97D5-CA6DEE126190}" type="slidenum">
              <a:rPr lang="en-US" smtClean="0"/>
              <a:t>‹#›</a:t>
            </a:fld>
            <a:endParaRPr lang="en-US" dirty="0"/>
          </a:p>
        </p:txBody>
      </p:sp>
    </p:spTree>
    <p:extLst>
      <p:ext uri="{BB962C8B-B14F-4D97-AF65-F5344CB8AC3E}">
        <p14:creationId xmlns:p14="http://schemas.microsoft.com/office/powerpoint/2010/main" val="51344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600" y="1101231"/>
            <a:ext cx="7442199" cy="1470025"/>
          </a:xfrm>
        </p:spPr>
        <p:txBody>
          <a:bodyPr/>
          <a:lstStyle/>
          <a:p>
            <a:r>
              <a:rPr lang="en-US" sz="3200" dirty="0" smtClean="0">
                <a:solidFill>
                  <a:srgbClr val="05350A"/>
                </a:solidFill>
                <a:cs typeface="Alegreya Sans SC"/>
              </a:rPr>
              <a:t>Modular Ontology Modeling with Ontology Design Patterns</a:t>
            </a:r>
            <a:endParaRPr lang="en-US" sz="4400" dirty="0">
              <a:solidFill>
                <a:srgbClr val="05350A"/>
              </a:solidFill>
            </a:endParaRPr>
          </a:p>
        </p:txBody>
      </p:sp>
      <p:sp>
        <p:nvSpPr>
          <p:cNvPr id="3" name="Subtitle 2"/>
          <p:cNvSpPr>
            <a:spLocks noGrp="1"/>
          </p:cNvSpPr>
          <p:nvPr>
            <p:ph type="subTitle" idx="1"/>
          </p:nvPr>
        </p:nvSpPr>
        <p:spPr>
          <a:xfrm>
            <a:off x="773353" y="4100850"/>
            <a:ext cx="7368691" cy="1368136"/>
          </a:xfrm>
        </p:spPr>
        <p:txBody>
          <a:bodyPr>
            <a:noAutofit/>
          </a:bodyPr>
          <a:lstStyle/>
          <a:p>
            <a:pPr algn="l"/>
            <a:r>
              <a:rPr lang="en-US" sz="2000" dirty="0" err="1">
                <a:solidFill>
                  <a:schemeClr val="tx1"/>
                </a:solidFill>
                <a:latin typeface="+mn-lt"/>
              </a:rPr>
              <a:t>Nazifa</a:t>
            </a:r>
            <a:r>
              <a:rPr lang="en-US" sz="2000" dirty="0">
                <a:solidFill>
                  <a:schemeClr val="tx1"/>
                </a:solidFill>
                <a:latin typeface="+mn-lt"/>
              </a:rPr>
              <a:t> </a:t>
            </a:r>
            <a:r>
              <a:rPr lang="en-US" sz="2000" dirty="0" err="1">
                <a:solidFill>
                  <a:schemeClr val="tx1"/>
                </a:solidFill>
                <a:latin typeface="+mn-lt"/>
              </a:rPr>
              <a:t>Karima</a:t>
            </a:r>
            <a:endParaRPr lang="en-US" sz="2000" dirty="0">
              <a:solidFill>
                <a:schemeClr val="tx1"/>
              </a:solidFill>
              <a:latin typeface="+mn-lt"/>
            </a:endParaRPr>
          </a:p>
          <a:p>
            <a:pPr algn="l"/>
            <a:r>
              <a:rPr lang="en-US" sz="2000" dirty="0" err="1">
                <a:solidFill>
                  <a:schemeClr val="tx1"/>
                </a:solidFill>
                <a:latin typeface="+mn-lt"/>
              </a:rPr>
              <a:t>Adila</a:t>
            </a:r>
            <a:r>
              <a:rPr lang="en-US" sz="2000" dirty="0">
                <a:solidFill>
                  <a:schemeClr val="tx1"/>
                </a:solidFill>
                <a:latin typeface="+mn-lt"/>
              </a:rPr>
              <a:t> A. </a:t>
            </a:r>
            <a:r>
              <a:rPr lang="en-US" sz="2000" dirty="0" err="1">
                <a:solidFill>
                  <a:schemeClr val="tx1"/>
                </a:solidFill>
                <a:latin typeface="+mn-lt"/>
              </a:rPr>
              <a:t>Krisnadhi</a:t>
            </a:r>
            <a:endParaRPr lang="en-US" sz="2000" dirty="0">
              <a:solidFill>
                <a:schemeClr val="tx1"/>
              </a:solidFill>
              <a:latin typeface="+mn-lt"/>
            </a:endParaRPr>
          </a:p>
          <a:p>
            <a:pPr algn="l"/>
            <a:endParaRPr lang="en-US" sz="2000" dirty="0">
              <a:solidFill>
                <a:schemeClr val="tx1"/>
              </a:solidFill>
              <a:latin typeface="+mn-lt"/>
            </a:endParaRPr>
          </a:p>
        </p:txBody>
      </p:sp>
      <p:sp>
        <p:nvSpPr>
          <p:cNvPr id="5" name="Subtitle 2"/>
          <p:cNvSpPr txBox="1">
            <a:spLocks/>
          </p:cNvSpPr>
          <p:nvPr/>
        </p:nvSpPr>
        <p:spPr>
          <a:xfrm>
            <a:off x="810108" y="2943024"/>
            <a:ext cx="7368691" cy="60976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sz="2800" dirty="0">
              <a:solidFill>
                <a:srgbClr val="000000"/>
              </a:solidFill>
              <a:latin typeface="Verdana"/>
              <a:cs typeface="Verdana"/>
            </a:endParaRPr>
          </a:p>
        </p:txBody>
      </p:sp>
    </p:spTree>
    <p:extLst>
      <p:ext uri="{BB962C8B-B14F-4D97-AF65-F5344CB8AC3E}">
        <p14:creationId xmlns:p14="http://schemas.microsoft.com/office/powerpoint/2010/main" val="12613424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GeoLink</a:t>
            </a:r>
            <a:r>
              <a:rPr lang="en-US" dirty="0" smtClean="0"/>
              <a:t> Architecture</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10</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pic>
        <p:nvPicPr>
          <p:cNvPr id="3" name="Picture 2" descr="Screen Shot 2017-01-09 at 5.01.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3151"/>
            <a:ext cx="9144000" cy="5633199"/>
          </a:xfrm>
          <a:prstGeom prst="rect">
            <a:avLst/>
          </a:prstGeom>
        </p:spPr>
      </p:pic>
    </p:spTree>
    <p:extLst>
      <p:ext uri="{BB962C8B-B14F-4D97-AF65-F5344CB8AC3E}">
        <p14:creationId xmlns:p14="http://schemas.microsoft.com/office/powerpoint/2010/main" val="31447207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Workflow</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11</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pic>
        <p:nvPicPr>
          <p:cNvPr id="5" name="Picture 4" descr="modeling-workflo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96" y="897787"/>
            <a:ext cx="8815572" cy="5795422"/>
          </a:xfrm>
          <a:prstGeom prst="rect">
            <a:avLst/>
          </a:prstGeom>
        </p:spPr>
      </p:pic>
    </p:spTree>
    <p:extLst>
      <p:ext uri="{BB962C8B-B14F-4D97-AF65-F5344CB8AC3E}">
        <p14:creationId xmlns:p14="http://schemas.microsoft.com/office/powerpoint/2010/main" val="11726140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GeoLink</a:t>
            </a:r>
            <a:r>
              <a:rPr lang="en-US" dirty="0" smtClean="0"/>
              <a:t> Modular Ontology</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12</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pic>
        <p:nvPicPr>
          <p:cNvPr id="3" name="Picture 2" descr="allpatterns-agentrol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8600"/>
            <a:ext cx="9144000" cy="3855308"/>
          </a:xfrm>
          <a:prstGeom prst="rect">
            <a:avLst/>
          </a:prstGeom>
        </p:spPr>
      </p:pic>
    </p:spTree>
    <p:extLst>
      <p:ext uri="{BB962C8B-B14F-4D97-AF65-F5344CB8AC3E}">
        <p14:creationId xmlns:p14="http://schemas.microsoft.com/office/powerpoint/2010/main" val="1182286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Cruise CP</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13</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pic>
        <p:nvPicPr>
          <p:cNvPr id="5" name="Picture 4" descr="cruise-core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752600"/>
            <a:ext cx="6731000" cy="3352800"/>
          </a:xfrm>
          <a:prstGeom prst="rect">
            <a:avLst/>
          </a:prstGeom>
        </p:spPr>
      </p:pic>
    </p:spTree>
    <p:extLst>
      <p:ext uri="{BB962C8B-B14F-4D97-AF65-F5344CB8AC3E}">
        <p14:creationId xmlns:p14="http://schemas.microsoft.com/office/powerpoint/2010/main" val="6132771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Cruise Trajectory</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14</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pic>
        <p:nvPicPr>
          <p:cNvPr id="5" name="Picture 4" descr="cruise-trajectory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0533"/>
            <a:ext cx="9144000" cy="5007429"/>
          </a:xfrm>
          <a:prstGeom prst="rect">
            <a:avLst/>
          </a:prstGeom>
        </p:spPr>
      </p:pic>
    </p:spTree>
    <p:extLst>
      <p:ext uri="{BB962C8B-B14F-4D97-AF65-F5344CB8AC3E}">
        <p14:creationId xmlns:p14="http://schemas.microsoft.com/office/powerpoint/2010/main" val="6132771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ESIP </a:t>
            </a:r>
            <a:r>
              <a:rPr lang="en-US" b="1" dirty="0" err="1" smtClean="0"/>
              <a:t>Testbed</a:t>
            </a:r>
            <a:r>
              <a:rPr lang="en-US" b="1" dirty="0" smtClean="0"/>
              <a:t> Project</a:t>
            </a:r>
          </a:p>
          <a:p>
            <a:pPr lvl="1"/>
            <a:r>
              <a:rPr lang="en-US" i="1" dirty="0" smtClean="0"/>
              <a:t>Wright State</a:t>
            </a:r>
            <a:r>
              <a:rPr lang="en-US" dirty="0" smtClean="0"/>
              <a:t>: Pascal </a:t>
            </a:r>
            <a:r>
              <a:rPr lang="en-US" dirty="0" err="1" smtClean="0"/>
              <a:t>Hitzler</a:t>
            </a:r>
            <a:r>
              <a:rPr lang="en-US" dirty="0" smtClean="0"/>
              <a:t>, </a:t>
            </a:r>
            <a:r>
              <a:rPr lang="en-US" dirty="0" err="1" smtClean="0"/>
              <a:t>Nazifa</a:t>
            </a:r>
            <a:r>
              <a:rPr lang="en-US" dirty="0" smtClean="0"/>
              <a:t> </a:t>
            </a:r>
            <a:r>
              <a:rPr lang="en-US" dirty="0" err="1" smtClean="0"/>
              <a:t>Karima</a:t>
            </a:r>
            <a:r>
              <a:rPr lang="en-US" dirty="0" smtClean="0"/>
              <a:t>, Adila Krisnadhi</a:t>
            </a:r>
          </a:p>
          <a:p>
            <a:pPr lvl="1"/>
            <a:r>
              <a:rPr lang="en-US" i="1" dirty="0" smtClean="0"/>
              <a:t>Notre Dame of Maryland University</a:t>
            </a:r>
            <a:r>
              <a:rPr lang="en-US" dirty="0" smtClean="0"/>
              <a:t>: </a:t>
            </a:r>
            <a:r>
              <a:rPr lang="en-US" dirty="0"/>
              <a:t>Tom </a:t>
            </a:r>
            <a:r>
              <a:rPr lang="en-US" dirty="0" err="1" smtClean="0"/>
              <a:t>Narock</a:t>
            </a:r>
            <a:endParaRPr lang="en-US" dirty="0" smtClean="0"/>
          </a:p>
          <a:p>
            <a:pPr lvl="1"/>
            <a:r>
              <a:rPr lang="en-US" i="1" dirty="0" err="1" smtClean="0"/>
              <a:t>Ronin</a:t>
            </a:r>
            <a:r>
              <a:rPr lang="en-US" i="1" dirty="0" smtClean="0"/>
              <a:t> Institute</a:t>
            </a:r>
            <a:r>
              <a:rPr lang="en-US" dirty="0" smtClean="0"/>
              <a:t>: Ruth </a:t>
            </a:r>
            <a:r>
              <a:rPr lang="en-US" dirty="0" err="1" smtClean="0"/>
              <a:t>Duerr</a:t>
            </a:r>
            <a:endParaRPr lang="en-US" dirty="0" smtClean="0"/>
          </a:p>
          <a:p>
            <a:r>
              <a:rPr lang="en-US" b="1" dirty="0" err="1" smtClean="0"/>
              <a:t>GeoLink</a:t>
            </a:r>
            <a:r>
              <a:rPr lang="en-US" dirty="0" smtClean="0"/>
              <a:t> (funded by NSF through </a:t>
            </a:r>
            <a:r>
              <a:rPr lang="en-US" dirty="0" err="1" smtClean="0"/>
              <a:t>EarthCube</a:t>
            </a:r>
            <a:r>
              <a:rPr lang="en-US" dirty="0" smtClean="0"/>
              <a:t>)</a:t>
            </a:r>
          </a:p>
          <a:p>
            <a:pPr lvl="1"/>
            <a:r>
              <a:rPr lang="en-US" i="1" dirty="0" smtClean="0"/>
              <a:t>LDEO</a:t>
            </a:r>
            <a:r>
              <a:rPr lang="en-US" dirty="0" smtClean="0"/>
              <a:t>: Robert </a:t>
            </a:r>
            <a:r>
              <a:rPr lang="en-US" dirty="0" err="1" smtClean="0"/>
              <a:t>Arko</a:t>
            </a:r>
            <a:r>
              <a:rPr lang="en-US" dirty="0" smtClean="0"/>
              <a:t>, </a:t>
            </a:r>
            <a:r>
              <a:rPr lang="en-US" dirty="0" err="1"/>
              <a:t>Peng</a:t>
            </a:r>
            <a:r>
              <a:rPr lang="en-US" dirty="0"/>
              <a:t> </a:t>
            </a:r>
            <a:r>
              <a:rPr lang="en-US" dirty="0" err="1" smtClean="0"/>
              <a:t>Ji</a:t>
            </a:r>
            <a:r>
              <a:rPr lang="en-US" dirty="0" smtClean="0"/>
              <a:t>, Suzanne </a:t>
            </a:r>
            <a:r>
              <a:rPr lang="en-US" dirty="0" err="1" smtClean="0"/>
              <a:t>Carbotte</a:t>
            </a:r>
            <a:r>
              <a:rPr lang="en-US" dirty="0" smtClean="0"/>
              <a:t>, </a:t>
            </a:r>
            <a:r>
              <a:rPr lang="en-US" dirty="0"/>
              <a:t>Kerstin </a:t>
            </a:r>
            <a:r>
              <a:rPr lang="en-US" dirty="0" err="1" smtClean="0"/>
              <a:t>Lehnert</a:t>
            </a:r>
            <a:endParaRPr lang="en-US" dirty="0"/>
          </a:p>
          <a:p>
            <a:pPr lvl="1"/>
            <a:r>
              <a:rPr lang="en-US" i="1" dirty="0" smtClean="0"/>
              <a:t>WHOI</a:t>
            </a:r>
            <a:r>
              <a:rPr lang="en-US" dirty="0" smtClean="0"/>
              <a:t>: Cynthia Chandler, </a:t>
            </a:r>
            <a:r>
              <a:rPr lang="en-US" dirty="0"/>
              <a:t>Adam </a:t>
            </a:r>
            <a:r>
              <a:rPr lang="en-US" dirty="0" smtClean="0"/>
              <a:t>Shepherd, </a:t>
            </a:r>
            <a:r>
              <a:rPr lang="en-US" dirty="0"/>
              <a:t>Peter </a:t>
            </a:r>
            <a:r>
              <a:rPr lang="en-US" dirty="0" err="1" smtClean="0"/>
              <a:t>Wiebe</a:t>
            </a:r>
            <a:r>
              <a:rPr lang="en-US" dirty="0" smtClean="0"/>
              <a:t>, </a:t>
            </a:r>
            <a:r>
              <a:rPr lang="en-US" dirty="0"/>
              <a:t>Lisa </a:t>
            </a:r>
            <a:r>
              <a:rPr lang="en-US" dirty="0" smtClean="0"/>
              <a:t>Raymond, Audrey </a:t>
            </a:r>
            <a:r>
              <a:rPr lang="en-US" dirty="0" err="1" smtClean="0"/>
              <a:t>Mickle</a:t>
            </a:r>
            <a:endParaRPr lang="en-US" dirty="0" smtClean="0"/>
          </a:p>
          <a:p>
            <a:pPr lvl="1"/>
            <a:r>
              <a:rPr lang="en-US" i="1" dirty="0" smtClean="0"/>
              <a:t>UCSB</a:t>
            </a:r>
            <a:r>
              <a:rPr lang="en-US" dirty="0" smtClean="0"/>
              <a:t>: </a:t>
            </a:r>
            <a:r>
              <a:rPr lang="en-US" dirty="0"/>
              <a:t>Krzysztof </a:t>
            </a:r>
            <a:r>
              <a:rPr lang="en-US" dirty="0" err="1" smtClean="0"/>
              <a:t>Janowicz</a:t>
            </a:r>
            <a:r>
              <a:rPr lang="en-US" dirty="0" smtClean="0"/>
              <a:t>, </a:t>
            </a:r>
            <a:r>
              <a:rPr lang="en-US" dirty="0" err="1"/>
              <a:t>Yingjie</a:t>
            </a:r>
            <a:r>
              <a:rPr lang="en-US" dirty="0"/>
              <a:t> </a:t>
            </a:r>
            <a:r>
              <a:rPr lang="en-US" dirty="0" smtClean="0"/>
              <a:t>Hu, </a:t>
            </a:r>
            <a:r>
              <a:rPr lang="en-US" dirty="0"/>
              <a:t>Matthew </a:t>
            </a:r>
            <a:r>
              <a:rPr lang="en-US" dirty="0" smtClean="0"/>
              <a:t>Jones, </a:t>
            </a:r>
            <a:r>
              <a:rPr lang="en-US" dirty="0"/>
              <a:t>Bryce </a:t>
            </a:r>
            <a:r>
              <a:rPr lang="en-US" dirty="0" smtClean="0"/>
              <a:t>Mecum, </a:t>
            </a:r>
            <a:r>
              <a:rPr lang="en-US" dirty="0"/>
              <a:t>Mark </a:t>
            </a:r>
            <a:r>
              <a:rPr lang="en-US" dirty="0" err="1" smtClean="0"/>
              <a:t>Schildhauer</a:t>
            </a:r>
            <a:r>
              <a:rPr lang="en-US" dirty="0" smtClean="0"/>
              <a:t>  </a:t>
            </a:r>
          </a:p>
          <a:p>
            <a:pPr lvl="1"/>
            <a:r>
              <a:rPr lang="en-US" i="1" dirty="0" smtClean="0"/>
              <a:t>Notre Dame of Maryland University</a:t>
            </a:r>
            <a:r>
              <a:rPr lang="en-US" dirty="0" smtClean="0"/>
              <a:t>: Tom </a:t>
            </a:r>
            <a:r>
              <a:rPr lang="en-US" dirty="0" err="1" smtClean="0"/>
              <a:t>Narock</a:t>
            </a:r>
            <a:r>
              <a:rPr lang="en-US" dirty="0" smtClean="0"/>
              <a:t> </a:t>
            </a:r>
          </a:p>
          <a:p>
            <a:pPr lvl="1"/>
            <a:r>
              <a:rPr lang="en-US" i="1" dirty="0" smtClean="0"/>
              <a:t>Wright State University</a:t>
            </a:r>
            <a:r>
              <a:rPr lang="en-US" dirty="0" smtClean="0"/>
              <a:t>: </a:t>
            </a:r>
            <a:r>
              <a:rPr lang="en-US" dirty="0"/>
              <a:t>Pascal </a:t>
            </a:r>
            <a:r>
              <a:rPr lang="en-US" dirty="0" err="1" smtClean="0"/>
              <a:t>Hitzler</a:t>
            </a:r>
            <a:r>
              <a:rPr lang="en-US" dirty="0" smtClean="0"/>
              <a:t>, Adila Krisnadhi, Michelle Cheatham, </a:t>
            </a:r>
            <a:r>
              <a:rPr lang="en-US" dirty="0" err="1" smtClean="0"/>
              <a:t>Nazifa</a:t>
            </a:r>
            <a:r>
              <a:rPr lang="en-US" dirty="0" smtClean="0"/>
              <a:t> </a:t>
            </a:r>
            <a:r>
              <a:rPr lang="en-US" dirty="0" err="1" smtClean="0"/>
              <a:t>Karima</a:t>
            </a:r>
            <a:endParaRPr lang="en-US" dirty="0" smtClean="0"/>
          </a:p>
          <a:p>
            <a:pPr lvl="1"/>
            <a:r>
              <a:rPr lang="en-US" i="1" dirty="0" smtClean="0"/>
              <a:t>Consortium of Ocean Leadership</a:t>
            </a:r>
            <a:r>
              <a:rPr lang="en-US" dirty="0" smtClean="0"/>
              <a:t>: Douglas </a:t>
            </a:r>
            <a:r>
              <a:rPr lang="en-US" dirty="0" err="1" smtClean="0"/>
              <a:t>Fils</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15</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784897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16</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8133765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17</a:t>
            </a:fld>
            <a:endParaRPr lang="en-US"/>
          </a:p>
        </p:txBody>
      </p:sp>
      <p:sp>
        <p:nvSpPr>
          <p:cNvPr id="7" name="TextBox 6"/>
          <p:cNvSpPr txBox="1"/>
          <p:nvPr/>
        </p:nvSpPr>
        <p:spPr>
          <a:xfrm>
            <a:off x="9861176" y="2076824"/>
            <a:ext cx="184666" cy="369332"/>
          </a:xfrm>
          <a:prstGeom prst="rect">
            <a:avLst/>
          </a:prstGeom>
          <a:noFill/>
        </p:spPr>
        <p:txBody>
          <a:bodyPr wrap="none" rtlCol="0">
            <a:spAutoFit/>
          </a:bodyPr>
          <a:lstStyle/>
          <a:p>
            <a:endParaRPr lang="en-US"/>
          </a:p>
        </p:txBody>
      </p:sp>
      <p:pic>
        <p:nvPicPr>
          <p:cNvPr id="6" name="Picture 5" descr="Screen Shot 2017-01-10 at 11.04.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695"/>
            <a:ext cx="9144000" cy="832919"/>
          </a:xfrm>
          <a:prstGeom prst="rect">
            <a:avLst/>
          </a:prstGeom>
        </p:spPr>
      </p:pic>
      <p:pic>
        <p:nvPicPr>
          <p:cNvPr id="8" name="Picture 7" descr="Screen Shot 2017-01-10 at 11.04.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918" y="3203475"/>
            <a:ext cx="7761863" cy="738061"/>
          </a:xfrm>
          <a:prstGeom prst="rect">
            <a:avLst/>
          </a:prstGeom>
        </p:spPr>
      </p:pic>
      <p:pic>
        <p:nvPicPr>
          <p:cNvPr id="9" name="Picture 8" descr="Screen Shot 2017-01-10 at 11.04.1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08991"/>
            <a:ext cx="9144000" cy="781694"/>
          </a:xfrm>
          <a:prstGeom prst="rect">
            <a:avLst/>
          </a:prstGeom>
        </p:spPr>
      </p:pic>
    </p:spTree>
    <p:extLst>
      <p:ext uri="{BB962C8B-B14F-4D97-AF65-F5344CB8AC3E}">
        <p14:creationId xmlns:p14="http://schemas.microsoft.com/office/powerpoint/2010/main" val="29867141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8428" y="211648"/>
            <a:ext cx="6224771" cy="572947"/>
          </a:xfrm>
        </p:spPr>
        <p:txBody>
          <a:bodyPr/>
          <a:lstStyle/>
          <a:p>
            <a:pPr lvl="1"/>
            <a:r>
              <a:rPr lang="en-US" sz="2800" b="1" dirty="0" err="1" smtClean="0">
                <a:solidFill>
                  <a:schemeClr val="bg1"/>
                </a:solidFill>
                <a:latin typeface="+mj-lt"/>
              </a:rPr>
              <a:t>SeaIce</a:t>
            </a:r>
            <a:r>
              <a:rPr lang="en-US" sz="2800" b="1" dirty="0" smtClean="0">
                <a:solidFill>
                  <a:schemeClr val="bg1"/>
                </a:solidFill>
                <a:latin typeface="+mj-lt"/>
              </a:rPr>
              <a:t> Ontology (Non modularized)</a:t>
            </a:r>
            <a:endParaRPr lang="en-US" sz="2800" b="1" dirty="0">
              <a:solidFill>
                <a:schemeClr val="bg1"/>
              </a:solidFill>
              <a:latin typeface="+mj-lt"/>
            </a:endParaRPr>
          </a:p>
        </p:txBody>
      </p:sp>
      <p:sp>
        <p:nvSpPr>
          <p:cNvPr id="2" name="Slide Number Placeholder 1"/>
          <p:cNvSpPr>
            <a:spLocks noGrp="1"/>
          </p:cNvSpPr>
          <p:nvPr>
            <p:ph type="sldNum" sz="quarter" idx="12"/>
          </p:nvPr>
        </p:nvSpPr>
        <p:spPr/>
        <p:txBody>
          <a:bodyPr/>
          <a:lstStyle/>
          <a:p>
            <a:fld id="{96023FDB-BF4F-EA4C-97D5-CA6DEE126190}" type="slidenum">
              <a:rPr lang="en-US" smtClean="0"/>
              <a:t>2</a:t>
            </a:fld>
            <a:endParaRPr lang="en-US"/>
          </a:p>
        </p:txBody>
      </p:sp>
      <p:pic>
        <p:nvPicPr>
          <p:cNvPr id="5" name="Picture 4" descr="tri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28" y="846612"/>
            <a:ext cx="7878949" cy="6858000"/>
          </a:xfrm>
          <a:prstGeom prst="rect">
            <a:avLst/>
          </a:prstGeom>
        </p:spPr>
      </p:pic>
    </p:spTree>
    <p:extLst>
      <p:ext uri="{BB962C8B-B14F-4D97-AF65-F5344CB8AC3E}">
        <p14:creationId xmlns:p14="http://schemas.microsoft.com/office/powerpoint/2010/main" val="23598583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8429" y="784596"/>
            <a:ext cx="8626725" cy="784596"/>
          </a:xfrm>
          <a:noFill/>
          <a:ln>
            <a:noFill/>
          </a:ln>
        </p:spPr>
        <p:txBody>
          <a:bodyPr/>
          <a:lstStyle/>
          <a:p>
            <a:r>
              <a:rPr lang="en-US" sz="3200" dirty="0" smtClean="0">
                <a:solidFill>
                  <a:schemeClr val="accent1"/>
                </a:solidFill>
              </a:rPr>
              <a:t>How do we make sense of this ontology?</a:t>
            </a:r>
            <a:endParaRPr lang="en-US" sz="3200" dirty="0">
              <a:solidFill>
                <a:schemeClr val="accent1"/>
              </a:solidFill>
            </a:endParaRPr>
          </a:p>
        </p:txBody>
      </p:sp>
      <p:sp>
        <p:nvSpPr>
          <p:cNvPr id="4" name="Content Placeholder 3"/>
          <p:cNvSpPr>
            <a:spLocks noGrp="1"/>
          </p:cNvSpPr>
          <p:nvPr>
            <p:ph idx="1"/>
          </p:nvPr>
        </p:nvSpPr>
        <p:spPr>
          <a:xfrm>
            <a:off x="0" y="1782886"/>
            <a:ext cx="8626725" cy="4094164"/>
          </a:xfrm>
        </p:spPr>
        <p:txBody>
          <a:bodyPr>
            <a:normAutofit/>
          </a:bodyPr>
          <a:lstStyle/>
          <a:p>
            <a:pPr marL="457200" lvl="1" indent="0">
              <a:buNone/>
            </a:pPr>
            <a:endParaRPr lang="en-US" sz="2000" dirty="0" smtClean="0">
              <a:latin typeface="+mn-lt"/>
            </a:endParaRPr>
          </a:p>
          <a:p>
            <a:pPr lvl="1">
              <a:buFont typeface="Arial"/>
              <a:buChar char="•"/>
            </a:pPr>
            <a:r>
              <a:rPr lang="en-US" sz="2000" dirty="0" smtClean="0">
                <a:latin typeface="+mn-lt"/>
              </a:rPr>
              <a:t>Divide it into </a:t>
            </a:r>
            <a:r>
              <a:rPr lang="en-US" sz="2000" dirty="0" smtClean="0">
                <a:solidFill>
                  <a:srgbClr val="FF0000"/>
                </a:solidFill>
                <a:latin typeface="+mn-lt"/>
              </a:rPr>
              <a:t>modules</a:t>
            </a:r>
            <a:endParaRPr lang="en-US" sz="2000" dirty="0">
              <a:latin typeface="+mn-lt"/>
            </a:endParaRPr>
          </a:p>
          <a:p>
            <a:pPr lvl="1">
              <a:buFont typeface="Arial"/>
              <a:buChar char="•"/>
            </a:pPr>
            <a:r>
              <a:rPr lang="en-US" sz="2000" dirty="0">
                <a:latin typeface="+mn-lt"/>
              </a:rPr>
              <a:t>F</a:t>
            </a:r>
            <a:r>
              <a:rPr lang="en-US" sz="2000" dirty="0" smtClean="0">
                <a:latin typeface="+mn-lt"/>
              </a:rPr>
              <a:t>ind relations among these modules provided by the ontology</a:t>
            </a:r>
          </a:p>
        </p:txBody>
      </p:sp>
      <p:sp>
        <p:nvSpPr>
          <p:cNvPr id="2" name="Slide Number Placeholder 1"/>
          <p:cNvSpPr>
            <a:spLocks noGrp="1"/>
          </p:cNvSpPr>
          <p:nvPr>
            <p:ph type="sldNum" sz="quarter" idx="12"/>
          </p:nvPr>
        </p:nvSpPr>
        <p:spPr/>
        <p:txBody>
          <a:bodyPr/>
          <a:lstStyle/>
          <a:p>
            <a:fld id="{96023FDB-BF4F-EA4C-97D5-CA6DEE126190}" type="slidenum">
              <a:rPr lang="en-US" smtClean="0"/>
              <a:t>3</a:t>
            </a:fld>
            <a:endParaRPr lang="en-US"/>
          </a:p>
        </p:txBody>
      </p:sp>
    </p:spTree>
    <p:extLst>
      <p:ext uri="{BB962C8B-B14F-4D97-AF65-F5344CB8AC3E}">
        <p14:creationId xmlns:p14="http://schemas.microsoft.com/office/powerpoint/2010/main" val="15255148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SEAICE</a:t>
            </a:r>
            <a:endParaRPr lang="en-US" dirty="0"/>
          </a:p>
        </p:txBody>
      </p:sp>
      <p:sp>
        <p:nvSpPr>
          <p:cNvPr id="4" name="Content Placeholder 3"/>
          <p:cNvSpPr>
            <a:spLocks noGrp="1"/>
          </p:cNvSpPr>
          <p:nvPr>
            <p:ph idx="1"/>
          </p:nvPr>
        </p:nvSpPr>
        <p:spPr>
          <a:xfrm>
            <a:off x="1763059" y="6040037"/>
            <a:ext cx="5886823" cy="459368"/>
          </a:xfrm>
        </p:spPr>
        <p:txBody>
          <a:bodyPr>
            <a:normAutofit/>
          </a:bodyPr>
          <a:lstStyle/>
          <a:p>
            <a:pPr marL="457200" lvl="1" indent="0">
              <a:buNone/>
            </a:pPr>
            <a:r>
              <a:rPr lang="en-US" sz="2000" dirty="0" err="1" smtClean="0"/>
              <a:t>SeaIce</a:t>
            </a:r>
            <a:r>
              <a:rPr lang="en-US" sz="2000" dirty="0" smtClean="0"/>
              <a:t> </a:t>
            </a:r>
            <a:r>
              <a:rPr lang="en-US" sz="2000" dirty="0"/>
              <a:t>ontology </a:t>
            </a:r>
            <a:r>
              <a:rPr lang="en-US" sz="2000" dirty="0" smtClean="0"/>
              <a:t>divided </a:t>
            </a:r>
            <a:r>
              <a:rPr lang="en-US" sz="2000" dirty="0"/>
              <a:t>into 17 </a:t>
            </a:r>
            <a:r>
              <a:rPr lang="en-US" sz="2000" dirty="0" smtClean="0"/>
              <a:t>modules</a:t>
            </a:r>
            <a:endParaRPr lang="en-US" sz="2000" dirty="0"/>
          </a:p>
          <a:p>
            <a:pPr marL="457200" lvl="1" indent="0">
              <a:buNone/>
            </a:pPr>
            <a:endParaRPr lang="en-US" sz="2000" dirty="0"/>
          </a:p>
        </p:txBody>
      </p:sp>
      <p:sp>
        <p:nvSpPr>
          <p:cNvPr id="2" name="Slide Number Placeholder 1"/>
          <p:cNvSpPr>
            <a:spLocks noGrp="1"/>
          </p:cNvSpPr>
          <p:nvPr>
            <p:ph type="sldNum" sz="quarter" idx="12"/>
          </p:nvPr>
        </p:nvSpPr>
        <p:spPr/>
        <p:txBody>
          <a:bodyPr/>
          <a:lstStyle/>
          <a:p>
            <a:fld id="{96023FDB-BF4F-EA4C-97D5-CA6DEE126190}" type="slidenum">
              <a:rPr lang="en-US" smtClean="0"/>
              <a:t>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06" y="1136396"/>
            <a:ext cx="8372448" cy="4735485"/>
          </a:xfrm>
          <a:prstGeom prst="rect">
            <a:avLst/>
          </a:prstGeom>
        </p:spPr>
      </p:pic>
    </p:spTree>
    <p:extLst>
      <p:ext uri="{BB962C8B-B14F-4D97-AF65-F5344CB8AC3E}">
        <p14:creationId xmlns:p14="http://schemas.microsoft.com/office/powerpoint/2010/main" val="42312127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a:t>
            </a:r>
            <a:r>
              <a:rPr lang="en-US" dirty="0" smtClean="0"/>
              <a:t>Design Pattern </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5</a:t>
            </a:fld>
            <a:endParaRPr lang="en-US"/>
          </a:p>
        </p:txBody>
      </p:sp>
      <p:sp>
        <p:nvSpPr>
          <p:cNvPr id="5" name="TextBox 4"/>
          <p:cNvSpPr txBox="1"/>
          <p:nvPr/>
        </p:nvSpPr>
        <p:spPr>
          <a:xfrm>
            <a:off x="627530" y="1918183"/>
            <a:ext cx="7948706" cy="3170099"/>
          </a:xfrm>
          <a:prstGeom prst="rect">
            <a:avLst/>
          </a:prstGeom>
          <a:noFill/>
        </p:spPr>
        <p:txBody>
          <a:bodyPr wrap="square" rtlCol="0">
            <a:spAutoFit/>
          </a:bodyPr>
          <a:lstStyle/>
          <a:p>
            <a:r>
              <a:rPr lang="en-US" sz="2000" dirty="0">
                <a:solidFill>
                  <a:srgbClr val="FF0000"/>
                </a:solidFill>
              </a:rPr>
              <a:t>So how do we get the relations</a:t>
            </a:r>
            <a:r>
              <a:rPr lang="en-US" sz="2000" dirty="0" smtClean="0">
                <a:solidFill>
                  <a:srgbClr val="FF0000"/>
                </a:solidFill>
              </a:rPr>
              <a:t>?</a:t>
            </a:r>
          </a:p>
          <a:p>
            <a:endParaRPr lang="en-US" sz="2000" dirty="0" smtClean="0"/>
          </a:p>
          <a:p>
            <a:pPr marL="342900" indent="-342900">
              <a:buFont typeface="Arial"/>
              <a:buChar char="•"/>
            </a:pPr>
            <a:r>
              <a:rPr lang="en-US" sz="2000" dirty="0" smtClean="0"/>
              <a:t>Look into the Object Properties</a:t>
            </a:r>
          </a:p>
          <a:p>
            <a:pPr marL="342900" indent="-342900">
              <a:buFont typeface="Arial"/>
              <a:buChar char="•"/>
            </a:pPr>
            <a:r>
              <a:rPr lang="en-US" sz="2000" dirty="0" smtClean="0"/>
              <a:t>Look into Data Properties</a:t>
            </a:r>
          </a:p>
          <a:p>
            <a:pPr marL="342900" indent="-342900">
              <a:buFont typeface="Arial"/>
              <a:buChar char="•"/>
            </a:pPr>
            <a:r>
              <a:rPr lang="en-US" sz="2000" dirty="0" smtClean="0"/>
              <a:t>Look into axioms involving these properties</a:t>
            </a:r>
          </a:p>
          <a:p>
            <a:pPr marL="342900" indent="-342900">
              <a:buFont typeface="Arial"/>
              <a:buChar char="•"/>
            </a:pPr>
            <a:r>
              <a:rPr lang="en-US" sz="2000" dirty="0" smtClean="0"/>
              <a:t>Look into the annotations for all entities in the ontology</a:t>
            </a:r>
          </a:p>
          <a:p>
            <a:pPr marL="342900" indent="-342900">
              <a:buFont typeface="Arial"/>
              <a:buChar char="•"/>
            </a:pPr>
            <a:r>
              <a:rPr lang="en-US" sz="2000" dirty="0" smtClean="0"/>
              <a:t>Consult domain experts/</a:t>
            </a:r>
            <a:r>
              <a:rPr lang="en-US" sz="2000" smtClean="0"/>
              <a:t>original </a:t>
            </a:r>
            <a:r>
              <a:rPr lang="en-US" sz="2000" smtClean="0"/>
              <a:t>developers </a:t>
            </a:r>
            <a:r>
              <a:rPr lang="en-US" sz="2000" dirty="0" smtClean="0"/>
              <a:t>of the ontology</a:t>
            </a:r>
          </a:p>
          <a:p>
            <a:endParaRPr lang="en-US" sz="2000" dirty="0"/>
          </a:p>
          <a:p>
            <a:endParaRPr lang="en-US" sz="2000" dirty="0"/>
          </a:p>
          <a:p>
            <a:endParaRPr lang="en-US" sz="2000" dirty="0"/>
          </a:p>
        </p:txBody>
      </p:sp>
    </p:spTree>
    <p:extLst>
      <p:ext uri="{BB962C8B-B14F-4D97-AF65-F5344CB8AC3E}">
        <p14:creationId xmlns:p14="http://schemas.microsoft.com/office/powerpoint/2010/main" val="32434823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a:t>
            </a:r>
            <a:r>
              <a:rPr lang="en-US" dirty="0" smtClean="0"/>
              <a:t>Design Pattern </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6</a:t>
            </a:fld>
            <a:endParaRPr lang="en-US"/>
          </a:p>
        </p:txBody>
      </p:sp>
      <p:sp>
        <p:nvSpPr>
          <p:cNvPr id="5" name="TextBox 4"/>
          <p:cNvSpPr txBox="1"/>
          <p:nvPr/>
        </p:nvSpPr>
        <p:spPr>
          <a:xfrm>
            <a:off x="627530" y="2520362"/>
            <a:ext cx="7948706" cy="2554545"/>
          </a:xfrm>
          <a:prstGeom prst="rect">
            <a:avLst/>
          </a:prstGeom>
          <a:noFill/>
        </p:spPr>
        <p:txBody>
          <a:bodyPr wrap="square" rtlCol="0">
            <a:spAutoFit/>
          </a:bodyPr>
          <a:lstStyle/>
          <a:p>
            <a:r>
              <a:rPr lang="en-US" sz="2000" b="1" dirty="0">
                <a:solidFill>
                  <a:srgbClr val="FF0000"/>
                </a:solidFill>
              </a:rPr>
              <a:t>Ontology design pattern (ODP): </a:t>
            </a:r>
            <a:r>
              <a:rPr lang="en-US" sz="2000" dirty="0"/>
              <a:t>A</a:t>
            </a:r>
            <a:r>
              <a:rPr lang="en-US" sz="2000" dirty="0" smtClean="0"/>
              <a:t> </a:t>
            </a:r>
            <a:r>
              <a:rPr lang="en-US" sz="2000" dirty="0"/>
              <a:t>(“reusable”) solution of a </a:t>
            </a:r>
            <a:r>
              <a:rPr lang="en-US" sz="2000" dirty="0" smtClean="0"/>
              <a:t>frequently</a:t>
            </a:r>
          </a:p>
          <a:p>
            <a:r>
              <a:rPr lang="en-US" sz="2000" dirty="0" smtClean="0"/>
              <a:t> </a:t>
            </a:r>
            <a:r>
              <a:rPr lang="en-US" sz="2000" dirty="0"/>
              <a:t>occurring modeling problem in the domain and can act as a building </a:t>
            </a:r>
            <a:r>
              <a:rPr lang="en-US" sz="2000" dirty="0" smtClean="0"/>
              <a:t>block of </a:t>
            </a:r>
            <a:r>
              <a:rPr lang="en-US" sz="2000" dirty="0"/>
              <a:t>a more complex ontology. </a:t>
            </a:r>
            <a:endParaRPr lang="en-US" sz="2000" dirty="0" smtClean="0"/>
          </a:p>
          <a:p>
            <a:endParaRPr lang="en-US" sz="2000" dirty="0"/>
          </a:p>
          <a:p>
            <a:r>
              <a:rPr lang="en-US" sz="2000" b="1" dirty="0">
                <a:solidFill>
                  <a:srgbClr val="FF0000"/>
                </a:solidFill>
              </a:rPr>
              <a:t>Content pattern (CP): </a:t>
            </a:r>
            <a:r>
              <a:rPr lang="en-US" sz="2000" dirty="0"/>
              <a:t>A</a:t>
            </a:r>
            <a:r>
              <a:rPr lang="en-US" sz="2000" dirty="0" smtClean="0"/>
              <a:t>n </a:t>
            </a:r>
            <a:r>
              <a:rPr lang="en-US" sz="2000" dirty="0"/>
              <a:t>ODP that models a particular generic notion in a particular domain. </a:t>
            </a:r>
          </a:p>
          <a:p>
            <a:endParaRPr lang="en-US" sz="2000" dirty="0"/>
          </a:p>
          <a:p>
            <a:endParaRPr lang="en-US" sz="2000" dirty="0"/>
          </a:p>
        </p:txBody>
      </p:sp>
    </p:spTree>
    <p:extLst>
      <p:ext uri="{BB962C8B-B14F-4D97-AF65-F5344CB8AC3E}">
        <p14:creationId xmlns:p14="http://schemas.microsoft.com/office/powerpoint/2010/main" val="14708510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SEAICE</a:t>
            </a:r>
            <a:endParaRPr lang="en-US" dirty="0"/>
          </a:p>
        </p:txBody>
      </p:sp>
      <p:sp>
        <p:nvSpPr>
          <p:cNvPr id="4" name="Slide Number Placeholder 3"/>
          <p:cNvSpPr>
            <a:spLocks noGrp="1"/>
          </p:cNvSpPr>
          <p:nvPr>
            <p:ph type="sldNum" sz="quarter" idx="12"/>
          </p:nvPr>
        </p:nvSpPr>
        <p:spPr/>
        <p:txBody>
          <a:bodyPr/>
          <a:lstStyle/>
          <a:p>
            <a:fld id="{96023FDB-BF4F-EA4C-97D5-CA6DEE126190}" type="slidenum">
              <a:rPr lang="en-US" smtClean="0"/>
              <a:t>7</a:t>
            </a:fld>
            <a:endParaRPr lang="en-US"/>
          </a:p>
        </p:txBody>
      </p:sp>
      <p:sp>
        <p:nvSpPr>
          <p:cNvPr id="6" name="TextBox 5"/>
          <p:cNvSpPr txBox="1"/>
          <p:nvPr/>
        </p:nvSpPr>
        <p:spPr>
          <a:xfrm>
            <a:off x="849379" y="6061708"/>
            <a:ext cx="7926131" cy="369332"/>
          </a:xfrm>
          <a:prstGeom prst="rect">
            <a:avLst/>
          </a:prstGeom>
          <a:noFill/>
        </p:spPr>
        <p:txBody>
          <a:bodyPr wrap="square" rtlCol="0">
            <a:spAutoFit/>
          </a:bodyPr>
          <a:lstStyle/>
          <a:p>
            <a:pPr algn="ctr"/>
            <a:r>
              <a:rPr lang="en-US" b="1" dirty="0" smtClean="0"/>
              <a:t>Pattern-1: Pattern for “Ice with Development Stage”</a:t>
            </a:r>
            <a:endParaRPr lang="en-US" b="1" dirty="0"/>
          </a:p>
        </p:txBody>
      </p:sp>
      <p:pic>
        <p:nvPicPr>
          <p:cNvPr id="5" name="Content Placeholder 4" descr="AreaOfIcePattern.png"/>
          <p:cNvPicPr>
            <a:picLocks noGrp="1" noChangeAspect="1"/>
          </p:cNvPicPr>
          <p:nvPr>
            <p:ph idx="1"/>
          </p:nvPr>
        </p:nvPicPr>
        <p:blipFill>
          <a:blip r:embed="rId3">
            <a:extLst>
              <a:ext uri="{28A0092B-C50C-407E-A947-70E740481C1C}">
                <a14:useLocalDpi xmlns:a14="http://schemas.microsoft.com/office/drawing/2010/main" val="0"/>
              </a:ext>
            </a:extLst>
          </a:blip>
          <a:srcRect l="2900" r="2900"/>
          <a:stretch>
            <a:fillRect/>
          </a:stretch>
        </p:blipFill>
        <p:spPr>
          <a:xfrm>
            <a:off x="328429" y="1111252"/>
            <a:ext cx="8626725" cy="4760914"/>
          </a:xfrm>
        </p:spPr>
      </p:pic>
    </p:spTree>
    <p:extLst>
      <p:ext uri="{BB962C8B-B14F-4D97-AF65-F5344CB8AC3E}">
        <p14:creationId xmlns:p14="http://schemas.microsoft.com/office/powerpoint/2010/main" val="10660468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8429" y="2528417"/>
            <a:ext cx="8626725" cy="784596"/>
          </a:xfrm>
          <a:noFill/>
          <a:ln>
            <a:noFill/>
          </a:ln>
        </p:spPr>
        <p:txBody>
          <a:bodyPr/>
          <a:lstStyle/>
          <a:p>
            <a:pPr algn="ctr"/>
            <a:r>
              <a:rPr lang="en-US" sz="3200" dirty="0" smtClean="0">
                <a:solidFill>
                  <a:schemeClr val="accent1"/>
                </a:solidFill>
              </a:rPr>
              <a:t>Ontology Design Pattern can also be used to build a ‘</a:t>
            </a:r>
            <a:r>
              <a:rPr lang="en-US" sz="3200" dirty="0" smtClean="0">
                <a:solidFill>
                  <a:srgbClr val="FF0000"/>
                </a:solidFill>
              </a:rPr>
              <a:t>good</a:t>
            </a:r>
            <a:r>
              <a:rPr lang="en-US" sz="3200" dirty="0" smtClean="0">
                <a:solidFill>
                  <a:schemeClr val="accent1"/>
                </a:solidFill>
              </a:rPr>
              <a:t>’ ontology from scratch.</a:t>
            </a:r>
            <a:endParaRPr lang="en-US" sz="3200" dirty="0">
              <a:solidFill>
                <a:schemeClr val="accent1"/>
              </a:solidFill>
            </a:endParaRPr>
          </a:p>
        </p:txBody>
      </p:sp>
      <p:sp>
        <p:nvSpPr>
          <p:cNvPr id="2" name="Slide Number Placeholder 1"/>
          <p:cNvSpPr>
            <a:spLocks noGrp="1"/>
          </p:cNvSpPr>
          <p:nvPr>
            <p:ph type="sldNum" sz="quarter" idx="12"/>
          </p:nvPr>
        </p:nvSpPr>
        <p:spPr/>
        <p:txBody>
          <a:bodyPr/>
          <a:lstStyle/>
          <a:p>
            <a:fld id="{96023FDB-BF4F-EA4C-97D5-CA6DEE126190}" type="slidenum">
              <a:rPr lang="en-US" smtClean="0"/>
              <a:t>8</a:t>
            </a:fld>
            <a:endParaRPr lang="en-US"/>
          </a:p>
        </p:txBody>
      </p:sp>
    </p:spTree>
    <p:extLst>
      <p:ext uri="{BB962C8B-B14F-4D97-AF65-F5344CB8AC3E}">
        <p14:creationId xmlns:p14="http://schemas.microsoft.com/office/powerpoint/2010/main" val="12122949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mn-lt"/>
              </a:rPr>
              <a:t>Principle #1: Small &gt;&gt;&gt; Large</a:t>
            </a:r>
          </a:p>
          <a:p>
            <a:pPr lvl="1"/>
            <a:r>
              <a:rPr lang="en-US" dirty="0">
                <a:latin typeface="+mn-lt"/>
              </a:rPr>
              <a:t>Smallness usually implies </a:t>
            </a:r>
            <a:r>
              <a:rPr lang="en-US" dirty="0" smtClean="0">
                <a:latin typeface="+mn-lt"/>
              </a:rPr>
              <a:t>simplicity</a:t>
            </a:r>
          </a:p>
          <a:p>
            <a:r>
              <a:rPr lang="en-US" dirty="0" smtClean="0">
                <a:latin typeface="+mn-lt"/>
              </a:rPr>
              <a:t>Principle #</a:t>
            </a:r>
            <a:r>
              <a:rPr lang="en-US" dirty="0">
                <a:latin typeface="+mn-lt"/>
              </a:rPr>
              <a:t>2: Modular &gt;&gt;&gt; </a:t>
            </a:r>
            <a:r>
              <a:rPr lang="en-US" dirty="0" smtClean="0">
                <a:latin typeface="+mn-lt"/>
              </a:rPr>
              <a:t>monolithic</a:t>
            </a:r>
          </a:p>
          <a:p>
            <a:pPr lvl="1"/>
            <a:r>
              <a:rPr lang="en-US" dirty="0">
                <a:latin typeface="+mn-lt"/>
              </a:rPr>
              <a:t>Easier to use as building blocks.</a:t>
            </a:r>
          </a:p>
          <a:p>
            <a:pPr lvl="1"/>
            <a:r>
              <a:rPr lang="en-US" dirty="0">
                <a:latin typeface="+mn-lt"/>
              </a:rPr>
              <a:t>Highly extendible</a:t>
            </a:r>
          </a:p>
          <a:p>
            <a:pPr lvl="1"/>
            <a:r>
              <a:rPr lang="en-US" dirty="0">
                <a:latin typeface="+mn-lt"/>
              </a:rPr>
              <a:t>Easily </a:t>
            </a:r>
            <a:r>
              <a:rPr lang="en-US" dirty="0" smtClean="0">
                <a:latin typeface="+mn-lt"/>
              </a:rPr>
              <a:t>understandable</a:t>
            </a:r>
          </a:p>
          <a:p>
            <a:r>
              <a:rPr lang="en-US" dirty="0" smtClean="0">
                <a:latin typeface="+mn-lt"/>
              </a:rPr>
              <a:t>Principle #</a:t>
            </a:r>
            <a:r>
              <a:rPr lang="en-US" dirty="0">
                <a:latin typeface="+mn-lt"/>
              </a:rPr>
              <a:t>3: Be aware of multiple perspectives. </a:t>
            </a:r>
            <a:endParaRPr lang="en-US" dirty="0" smtClean="0">
              <a:latin typeface="+mn-lt"/>
            </a:endParaRPr>
          </a:p>
          <a:p>
            <a:pPr lvl="1"/>
            <a:r>
              <a:rPr lang="en-US" dirty="0">
                <a:latin typeface="+mn-lt"/>
              </a:rPr>
              <a:t>Strike a balance between fostering interoperability vs. allowing semantic heterogeneity. </a:t>
            </a:r>
          </a:p>
          <a:p>
            <a:pPr lvl="1"/>
            <a:r>
              <a:rPr lang="en-US" dirty="0" smtClean="0">
                <a:latin typeface="+mn-lt"/>
              </a:rPr>
              <a:t>e.g</a:t>
            </a:r>
            <a:r>
              <a:rPr lang="en-US" dirty="0">
                <a:latin typeface="+mn-lt"/>
              </a:rPr>
              <a:t>., street is a connection between two places, </a:t>
            </a:r>
            <a:r>
              <a:rPr lang="en-US" dirty="0" smtClean="0">
                <a:latin typeface="+mn-lt"/>
              </a:rPr>
              <a:t>but </a:t>
            </a:r>
            <a:r>
              <a:rPr lang="en-US" dirty="0">
                <a:latin typeface="+mn-lt"/>
              </a:rPr>
              <a:t>also a </a:t>
            </a:r>
            <a:r>
              <a:rPr lang="en-US" dirty="0" smtClean="0">
                <a:latin typeface="+mn-lt"/>
              </a:rPr>
              <a:t>separation </a:t>
            </a:r>
            <a:r>
              <a:rPr lang="en-US" dirty="0">
                <a:latin typeface="+mn-lt"/>
              </a:rPr>
              <a:t>that cuts a habitat into pieces. </a:t>
            </a:r>
            <a:endParaRPr lang="en-US" dirty="0" smtClean="0">
              <a:latin typeface="+mn-lt"/>
            </a:endParaRPr>
          </a:p>
          <a:p>
            <a:r>
              <a:rPr lang="en-US" dirty="0" smtClean="0">
                <a:latin typeface="+mn-lt"/>
              </a:rPr>
              <a:t>Principle </a:t>
            </a:r>
            <a:r>
              <a:rPr lang="en-US" dirty="0">
                <a:latin typeface="+mn-lt"/>
              </a:rPr>
              <a:t>#4</a:t>
            </a:r>
            <a:r>
              <a:rPr lang="en-US" dirty="0" smtClean="0">
                <a:latin typeface="+mn-lt"/>
              </a:rPr>
              <a:t>: Add </a:t>
            </a:r>
            <a:r>
              <a:rPr lang="en-US" dirty="0">
                <a:latin typeface="+mn-lt"/>
              </a:rPr>
              <a:t>human-readable </a:t>
            </a:r>
            <a:r>
              <a:rPr lang="en-US" dirty="0" smtClean="0">
                <a:latin typeface="+mn-lt"/>
              </a:rPr>
              <a:t>annotations</a:t>
            </a:r>
          </a:p>
          <a:p>
            <a:pPr lvl="1"/>
            <a:r>
              <a:rPr lang="en-US" dirty="0">
                <a:latin typeface="+mn-lt"/>
              </a:rPr>
              <a:t>Improve understandability.</a:t>
            </a:r>
          </a:p>
        </p:txBody>
      </p:sp>
      <p:sp>
        <p:nvSpPr>
          <p:cNvPr id="4" name="Slide Number Placeholder 3"/>
          <p:cNvSpPr>
            <a:spLocks noGrp="1"/>
          </p:cNvSpPr>
          <p:nvPr>
            <p:ph type="sldNum" sz="quarter" idx="12"/>
          </p:nvPr>
        </p:nvSpPr>
        <p:spPr/>
        <p:txBody>
          <a:bodyPr/>
          <a:lstStyle/>
          <a:p>
            <a:fld id="{96023FDB-BF4F-EA4C-97D5-CA6DEE126190}" type="slidenum">
              <a:rPr lang="en-US" smtClean="0"/>
              <a:t>9</a:t>
            </a:fld>
            <a:endParaRPr lang="en-US"/>
          </a:p>
        </p:txBody>
      </p:sp>
    </p:spTree>
    <p:extLst>
      <p:ext uri="{BB962C8B-B14F-4D97-AF65-F5344CB8AC3E}">
        <p14:creationId xmlns:p14="http://schemas.microsoft.com/office/powerpoint/2010/main" val="417207146"/>
      </p:ext>
    </p:extLst>
  </p:cSld>
  <p:clrMapOvr>
    <a:masterClrMapping/>
  </p:clrMapOvr>
</p:sld>
</file>

<file path=ppt/theme/theme1.xml><?xml version="1.0" encoding="utf-8"?>
<a:theme xmlns:a="http://schemas.openxmlformats.org/drawingml/2006/main" name="Office Theme">
  <a:themeElements>
    <a:clrScheme name="Custom 3">
      <a:dk1>
        <a:srgbClr val="05350A"/>
      </a:dk1>
      <a:lt1>
        <a:sysClr val="window" lastClr="FFFFFF"/>
      </a:lt1>
      <a:dk2>
        <a:srgbClr val="1F497D"/>
      </a:dk2>
      <a:lt2>
        <a:srgbClr val="EEECE1"/>
      </a:lt2>
      <a:accent1>
        <a:srgbClr val="05350A"/>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8332</TotalTime>
  <Words>449</Words>
  <Application>Microsoft Macintosh PowerPoint</Application>
  <PresentationFormat>On-screen Show (4:3)</PresentationFormat>
  <Paragraphs>83</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Modular Ontology Modeling with Ontology Design Patterns</vt:lpstr>
      <vt:lpstr>SeaIce Ontology (Non modularized)</vt:lpstr>
      <vt:lpstr>How do we make sense of this ontology?</vt:lpstr>
      <vt:lpstr>SEAICE</vt:lpstr>
      <vt:lpstr>Ontology Design Pattern </vt:lpstr>
      <vt:lpstr>Ontology Design Pattern </vt:lpstr>
      <vt:lpstr>SEAICE</vt:lpstr>
      <vt:lpstr>Ontology Design Pattern can also be used to build a ‘good’ ontology from scratch.</vt:lpstr>
      <vt:lpstr>PowerPoint Presentation</vt:lpstr>
      <vt:lpstr>GeoLink Architecture</vt:lpstr>
      <vt:lpstr>Modeling Workflow</vt:lpstr>
      <vt:lpstr>GeoLink Modular Ontology</vt:lpstr>
      <vt:lpstr>Cruise CP</vt:lpstr>
      <vt:lpstr>Cruise Trajectory</vt:lpstr>
      <vt:lpstr>Acknowledgements</vt:lpstr>
      <vt:lpstr>PowerPoint Presentation</vt:lpstr>
      <vt:lpstr>PowerPoint Presentation</vt:lpstr>
    </vt:vector>
  </TitlesOfParts>
  <Company>Wright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Adila Krisnadhi</dc:creator>
  <cp:lastModifiedBy>Nazifa Karima</cp:lastModifiedBy>
  <cp:revision>255</cp:revision>
  <dcterms:created xsi:type="dcterms:W3CDTF">2016-07-19T18:12:17Z</dcterms:created>
  <dcterms:modified xsi:type="dcterms:W3CDTF">2017-01-10T17:31:23Z</dcterms:modified>
</cp:coreProperties>
</file>