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327" r:id="rId2"/>
    <p:sldId id="262" r:id="rId3"/>
    <p:sldId id="263" r:id="rId4"/>
    <p:sldId id="382" r:id="rId5"/>
    <p:sldId id="379" r:id="rId6"/>
    <p:sldId id="380" r:id="rId7"/>
    <p:sldId id="383" r:id="rId8"/>
    <p:sldId id="385" r:id="rId9"/>
    <p:sldId id="386" r:id="rId10"/>
    <p:sldId id="387" r:id="rId11"/>
    <p:sldId id="389" r:id="rId12"/>
    <p:sldId id="388" r:id="rId13"/>
    <p:sldId id="390" r:id="rId14"/>
    <p:sldId id="391" r:id="rId15"/>
    <p:sldId id="424" r:id="rId16"/>
    <p:sldId id="392" r:id="rId17"/>
    <p:sldId id="312" r:id="rId18"/>
    <p:sldId id="395" r:id="rId19"/>
    <p:sldId id="396" r:id="rId20"/>
    <p:sldId id="397" r:id="rId21"/>
    <p:sldId id="398" r:id="rId22"/>
    <p:sldId id="399" r:id="rId23"/>
    <p:sldId id="403" r:id="rId24"/>
    <p:sldId id="400" r:id="rId25"/>
    <p:sldId id="402" r:id="rId26"/>
    <p:sldId id="414" r:id="rId27"/>
    <p:sldId id="411" r:id="rId28"/>
    <p:sldId id="413" r:id="rId29"/>
    <p:sldId id="417" r:id="rId30"/>
    <p:sldId id="419" r:id="rId31"/>
    <p:sldId id="420" r:id="rId32"/>
    <p:sldId id="421" r:id="rId33"/>
    <p:sldId id="442" r:id="rId34"/>
    <p:sldId id="416" r:id="rId35"/>
    <p:sldId id="412" r:id="rId36"/>
    <p:sldId id="425" r:id="rId37"/>
    <p:sldId id="441" r:id="rId38"/>
    <p:sldId id="440" r:id="rId39"/>
    <p:sldId id="426" r:id="rId40"/>
    <p:sldId id="443" r:id="rId41"/>
    <p:sldId id="444" r:id="rId42"/>
    <p:sldId id="445" r:id="rId43"/>
    <p:sldId id="430" r:id="rId44"/>
    <p:sldId id="431" r:id="rId45"/>
    <p:sldId id="432" r:id="rId46"/>
    <p:sldId id="433" r:id="rId47"/>
    <p:sldId id="434" r:id="rId48"/>
    <p:sldId id="435" r:id="rId49"/>
    <p:sldId id="436" r:id="rId50"/>
    <p:sldId id="437" r:id="rId51"/>
    <p:sldId id="438" r:id="rId52"/>
    <p:sldId id="439" r:id="rId53"/>
    <p:sldId id="446" r:id="rId54"/>
    <p:sldId id="448" r:id="rId55"/>
    <p:sldId id="447" r:id="rId56"/>
    <p:sldId id="449" r:id="rId57"/>
    <p:sldId id="451" r:id="rId58"/>
    <p:sldId id="452" r:id="rId59"/>
    <p:sldId id="453" r:id="rId60"/>
    <p:sldId id="454" r:id="rId61"/>
    <p:sldId id="450" r:id="rId62"/>
    <p:sldId id="457" r:id="rId63"/>
    <p:sldId id="458" r:id="rId64"/>
    <p:sldId id="459" r:id="rId65"/>
    <p:sldId id="460" r:id="rId66"/>
    <p:sldId id="461" r:id="rId67"/>
    <p:sldId id="462" r:id="rId68"/>
    <p:sldId id="455" r:id="rId69"/>
    <p:sldId id="463" r:id="rId70"/>
    <p:sldId id="464" r:id="rId71"/>
    <p:sldId id="467" r:id="rId72"/>
    <p:sldId id="465" r:id="rId73"/>
    <p:sldId id="469" r:id="rId74"/>
    <p:sldId id="468" r:id="rId75"/>
    <p:sldId id="470" r:id="rId76"/>
    <p:sldId id="471" r:id="rId77"/>
    <p:sldId id="473" r:id="rId78"/>
    <p:sldId id="410" r:id="rId79"/>
    <p:sldId id="408" r:id="rId80"/>
    <p:sldId id="384" r:id="rId81"/>
    <p:sldId id="394" r:id="rId82"/>
    <p:sldId id="313" r:id="rId83"/>
    <p:sldId id="314" r:id="rId84"/>
    <p:sldId id="315" r:id="rId85"/>
    <p:sldId id="316" r:id="rId86"/>
    <p:sldId id="317" r:id="rId87"/>
    <p:sldId id="376" r:id="rId88"/>
    <p:sldId id="318" r:id="rId89"/>
    <p:sldId id="319" r:id="rId90"/>
    <p:sldId id="347" r:id="rId91"/>
    <p:sldId id="369" r:id="rId92"/>
    <p:sldId id="370" r:id="rId93"/>
    <p:sldId id="371" r:id="rId94"/>
    <p:sldId id="372" r:id="rId95"/>
    <p:sldId id="474" r:id="rId96"/>
    <p:sldId id="339" r:id="rId97"/>
    <p:sldId id="358" r:id="rId98"/>
    <p:sldId id="340" r:id="rId99"/>
    <p:sldId id="306" r:id="rId100"/>
    <p:sldId id="338" r:id="rId101"/>
    <p:sldId id="329" r:id="rId102"/>
    <p:sldId id="330" r:id="rId103"/>
    <p:sldId id="331" r:id="rId104"/>
    <p:sldId id="332" r:id="rId105"/>
    <p:sldId id="333" r:id="rId106"/>
    <p:sldId id="334" r:id="rId107"/>
    <p:sldId id="335" r:id="rId108"/>
    <p:sldId id="336" r:id="rId109"/>
    <p:sldId id="337" r:id="rId110"/>
    <p:sldId id="296" r:id="rId111"/>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7FF"/>
    <a:srgbClr val="FF00FF"/>
    <a:srgbClr val="FF7400"/>
    <a:srgbClr val="00DB00"/>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57" autoAdjust="0"/>
  </p:normalViewPr>
  <p:slideViewPr>
    <p:cSldViewPr>
      <p:cViewPr varScale="1">
        <p:scale>
          <a:sx n="127" d="100"/>
          <a:sy n="127" d="100"/>
        </p:scale>
        <p:origin x="-11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pPr/>
              <a:t>5/13/2012</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13.05.2012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xmlns=""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hyperlink" Target="http://inquiry111westminster.wikispaces.com/Blind%20men%20and%20an%20elephant"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4" Type="http://schemas.openxmlformats.org/officeDocument/2006/relationships/hyperlink" Target="http://www.labnol.org/software/tutorials/advice-select-best-fonts-for-powerpoint-presentation-slides/33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Martin Golding</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Blind men and the elephant</a:t>
            </a:r>
            <a:br>
              <a:rPr lang="en-US" dirty="0" smtClean="0"/>
            </a:br>
            <a:r>
              <a:rPr lang="en-US" dirty="0" smtClean="0"/>
              <a:t/>
            </a:r>
            <a:br>
              <a:rPr lang="en-US" dirty="0" smtClean="0"/>
            </a:br>
            <a:r>
              <a:rPr lang="en-US" dirty="0" smtClean="0">
                <a:solidFill>
                  <a:schemeClr val="tx1">
                    <a:lumMod val="75000"/>
                    <a:lumOff val="25000"/>
                  </a:schemeClr>
                </a:solidFill>
              </a:rPr>
              <a:t>John Godfrey Saxe</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solidFill>
                  <a:srgbClr val="FF7400"/>
                </a:solidFill>
                <a:latin typeface="Roboto" pitchFamily="2" charset="0"/>
                <a:ea typeface="Roboto" pitchFamily="2" charset="0"/>
              </a:rPr>
              <a:t>It was six men of </a:t>
            </a:r>
            <a:r>
              <a:rPr lang="en-US" sz="3600" dirty="0" err="1" smtClean="0">
                <a:solidFill>
                  <a:srgbClr val="FF7400"/>
                </a:solidFill>
                <a:latin typeface="Roboto" pitchFamily="2" charset="0"/>
                <a:ea typeface="Roboto" pitchFamily="2" charset="0"/>
              </a:rPr>
              <a:t>Indostan</a:t>
            </a:r>
            <a:r>
              <a:rPr lang="en-US" sz="3600" dirty="0" smtClean="0">
                <a:solidFill>
                  <a:srgbClr val="FF7400"/>
                </a:solidFill>
                <a:latin typeface="Roboto" pitchFamily="2" charset="0"/>
                <a:ea typeface="Roboto" pitchFamily="2" charset="0"/>
              </a:rPr>
              <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To learning much inclined,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Who went to see the Elephant</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(Though all of them were blind),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That each by observation</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Might satisfy his mind.</a:t>
            </a:r>
            <a:br>
              <a:rPr lang="en-US" sz="3600" dirty="0" smtClean="0">
                <a:solidFill>
                  <a:srgbClr val="FF7400"/>
                </a:solidFill>
                <a:latin typeface="Roboto" pitchFamily="2" charset="0"/>
                <a:ea typeface="Roboto" pitchFamily="2" charset="0"/>
              </a:rPr>
            </a:br>
            <a:endParaRPr lang="en-US" sz="3600"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First</a:t>
            </a:r>
            <a:r>
              <a:rPr lang="en-US" sz="3600" dirty="0" smtClean="0">
                <a:latin typeface="Roboto" pitchFamily="2" charset="0"/>
                <a:ea typeface="Roboto" pitchFamily="2" charset="0"/>
              </a:rPr>
              <a:t> approached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fall</a:t>
            </a:r>
            <a:br>
              <a:rPr lang="en-US" sz="3600" dirty="0" smtClean="0">
                <a:latin typeface="Roboto" pitchFamily="2" charset="0"/>
                <a:ea typeface="Roboto" pitchFamily="2" charset="0"/>
              </a:rPr>
            </a:br>
            <a:r>
              <a:rPr lang="en-US" sz="3600" dirty="0" smtClean="0">
                <a:latin typeface="Roboto" pitchFamily="2" charset="0"/>
                <a:ea typeface="Roboto" pitchFamily="2" charset="0"/>
              </a:rPr>
              <a:t>Against his broad and sturdy side,</a:t>
            </a:r>
            <a:br>
              <a:rPr lang="en-US" sz="3600" dirty="0" smtClean="0">
                <a:latin typeface="Roboto" pitchFamily="2" charset="0"/>
                <a:ea typeface="Roboto" pitchFamily="2" charset="0"/>
              </a:rPr>
            </a:br>
            <a:r>
              <a:rPr lang="en-US" sz="3600" dirty="0" smtClean="0">
                <a:latin typeface="Roboto" pitchFamily="2" charset="0"/>
                <a:ea typeface="Roboto" pitchFamily="2" charset="0"/>
              </a:rPr>
              <a:t> At once began to bawl:</a:t>
            </a:r>
            <a:br>
              <a:rPr lang="en-US" sz="3600" dirty="0" smtClean="0">
                <a:latin typeface="Roboto" pitchFamily="2" charset="0"/>
                <a:ea typeface="Roboto" pitchFamily="2" charset="0"/>
              </a:rPr>
            </a:br>
            <a:r>
              <a:rPr lang="en-US" sz="3600" dirty="0" smtClean="0">
                <a:latin typeface="Roboto" pitchFamily="2" charset="0"/>
                <a:ea typeface="Roboto" pitchFamily="2" charset="0"/>
              </a:rPr>
              <a:t>"God bless me!—but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wall!"</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Second</a:t>
            </a:r>
            <a:r>
              <a:rPr lang="en-US" sz="3600" dirty="0" smtClean="0">
                <a:latin typeface="Roboto" pitchFamily="2" charset="0"/>
                <a:ea typeface="Roboto" pitchFamily="2" charset="0"/>
              </a:rPr>
              <a:t>, feeling of the tusk,</a:t>
            </a:r>
            <a:br>
              <a:rPr lang="en-US" sz="3600" dirty="0" smtClean="0">
                <a:latin typeface="Roboto" pitchFamily="2" charset="0"/>
                <a:ea typeface="Roboto" pitchFamily="2" charset="0"/>
              </a:rPr>
            </a:br>
            <a:r>
              <a:rPr lang="en-US" sz="3600" dirty="0" smtClean="0">
                <a:latin typeface="Roboto" pitchFamily="2" charset="0"/>
                <a:ea typeface="Roboto" pitchFamily="2" charset="0"/>
              </a:rPr>
              <a:t> Cried:"Ho!—what have we here</a:t>
            </a:r>
            <a:br>
              <a:rPr lang="en-US" sz="3600" dirty="0" smtClean="0">
                <a:latin typeface="Roboto" pitchFamily="2" charset="0"/>
                <a:ea typeface="Roboto" pitchFamily="2" charset="0"/>
              </a:rPr>
            </a:br>
            <a:r>
              <a:rPr lang="en-US" sz="3600" dirty="0" smtClean="0">
                <a:latin typeface="Roboto" pitchFamily="2" charset="0"/>
                <a:ea typeface="Roboto" pitchFamily="2" charset="0"/>
              </a:rPr>
              <a:t>So very round and smooth and sharp?</a:t>
            </a:r>
            <a:br>
              <a:rPr lang="en-US" sz="3600" dirty="0" smtClean="0">
                <a:latin typeface="Roboto" pitchFamily="2" charset="0"/>
                <a:ea typeface="Roboto" pitchFamily="2" charset="0"/>
              </a:rPr>
            </a:br>
            <a:r>
              <a:rPr lang="en-US" sz="3600" dirty="0" smtClean="0">
                <a:latin typeface="Roboto" pitchFamily="2" charset="0"/>
                <a:ea typeface="Roboto" pitchFamily="2" charset="0"/>
              </a:rPr>
              <a:t> To me 't is mighty clear</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wonder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spear!"</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Third</a:t>
            </a:r>
            <a:r>
              <a:rPr lang="en-US" sz="3600" dirty="0" smtClean="0">
                <a:latin typeface="Roboto" pitchFamily="2" charset="0"/>
                <a:ea typeface="Roboto" pitchFamily="2" charset="0"/>
              </a:rPr>
              <a:t> approached the animal,</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take</a:t>
            </a:r>
            <a:br>
              <a:rPr lang="en-US" sz="3600" dirty="0" smtClean="0">
                <a:latin typeface="Roboto" pitchFamily="2" charset="0"/>
                <a:ea typeface="Roboto" pitchFamily="2" charset="0"/>
              </a:rPr>
            </a:br>
            <a:r>
              <a:rPr lang="en-US" sz="3600" dirty="0" smtClean="0">
                <a:latin typeface="Roboto" pitchFamily="2" charset="0"/>
                <a:ea typeface="Roboto" pitchFamily="2" charset="0"/>
              </a:rPr>
              <a:t>The squirming trunk within his hands,</a:t>
            </a:r>
            <a:br>
              <a:rPr lang="en-US" sz="3600" dirty="0" smtClean="0">
                <a:latin typeface="Roboto" pitchFamily="2" charset="0"/>
                <a:ea typeface="Roboto" pitchFamily="2" charset="0"/>
              </a:rPr>
            </a:br>
            <a:r>
              <a:rPr lang="en-US" sz="3600" dirty="0" smtClean="0">
                <a:latin typeface="Roboto" pitchFamily="2" charset="0"/>
                <a:ea typeface="Roboto" pitchFamily="2" charset="0"/>
              </a:rPr>
              <a:t> Thus boldly up and </a:t>
            </a:r>
            <a:r>
              <a:rPr lang="en-US" sz="3600" dirty="0" err="1" smtClean="0">
                <a:latin typeface="Roboto" pitchFamily="2" charset="0"/>
                <a:ea typeface="Roboto" pitchFamily="2" charset="0"/>
              </a:rPr>
              <a:t>spake</a:t>
            </a:r>
            <a:r>
              <a:rPr lang="en-US" sz="3600" dirty="0" smtClean="0">
                <a:latin typeface="Roboto" pitchFamily="2" charset="0"/>
                <a:ea typeface="Roboto" pitchFamily="2" charset="0"/>
              </a:rPr>
              <a:t>:</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snake!"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Fourth</a:t>
            </a:r>
            <a:r>
              <a:rPr lang="en-US" sz="3600" dirty="0" smtClean="0">
                <a:latin typeface="Roboto" pitchFamily="2" charset="0"/>
                <a:ea typeface="Roboto" pitchFamily="2" charset="0"/>
              </a:rPr>
              <a:t> reached out his eager hand,</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felt about the knee.</a:t>
            </a:r>
            <a:br>
              <a:rPr lang="en-US" sz="3600" dirty="0" smtClean="0">
                <a:latin typeface="Roboto" pitchFamily="2" charset="0"/>
                <a:ea typeface="Roboto" pitchFamily="2" charset="0"/>
              </a:rPr>
            </a:br>
            <a:r>
              <a:rPr lang="en-US" sz="3600" dirty="0" smtClean="0">
                <a:latin typeface="Roboto" pitchFamily="2" charset="0"/>
                <a:ea typeface="Roboto" pitchFamily="2" charset="0"/>
              </a:rPr>
              <a:t>"What most this wondrous beast is like</a:t>
            </a:r>
            <a:br>
              <a:rPr lang="en-US" sz="3600" dirty="0" smtClean="0">
                <a:latin typeface="Roboto" pitchFamily="2" charset="0"/>
                <a:ea typeface="Roboto" pitchFamily="2" charset="0"/>
              </a:rPr>
            </a:br>
            <a:r>
              <a:rPr lang="en-US" sz="3600" dirty="0" smtClean="0">
                <a:latin typeface="Roboto" pitchFamily="2" charset="0"/>
                <a:ea typeface="Roboto" pitchFamily="2" charset="0"/>
              </a:rPr>
              <a:t> Is mighty plain,"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a:t>
            </a:r>
            <a:br>
              <a:rPr lang="en-US" sz="3600" dirty="0" smtClean="0">
                <a:latin typeface="Roboto" pitchFamily="2" charset="0"/>
                <a:ea typeface="Roboto" pitchFamily="2" charset="0"/>
              </a:rPr>
            </a:br>
            <a:r>
              <a:rPr lang="en-US" sz="3600" dirty="0" smtClean="0">
                <a:latin typeface="Roboto" pitchFamily="2" charset="0"/>
                <a:ea typeface="Roboto" pitchFamily="2" charset="0"/>
              </a:rPr>
              <a:t>"'T is clear enough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tree!"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Fifth</a:t>
            </a:r>
            <a:r>
              <a:rPr lang="en-US" sz="3600" dirty="0" smtClean="0">
                <a:latin typeface="Roboto" pitchFamily="2" charset="0"/>
                <a:ea typeface="Roboto" pitchFamily="2" charset="0"/>
              </a:rPr>
              <a:t>, who chanced to touch the ear,</a:t>
            </a:r>
            <a:br>
              <a:rPr lang="en-US" sz="3600" dirty="0" smtClean="0">
                <a:latin typeface="Roboto" pitchFamily="2" charset="0"/>
                <a:ea typeface="Roboto" pitchFamily="2" charset="0"/>
              </a:rPr>
            </a:br>
            <a:r>
              <a:rPr lang="en-US" sz="3600" dirty="0" smtClean="0">
                <a:latin typeface="Roboto" pitchFamily="2" charset="0"/>
                <a:ea typeface="Roboto" pitchFamily="2" charset="0"/>
              </a:rPr>
              <a:t> Said: "</a:t>
            </a:r>
            <a:r>
              <a:rPr lang="en-US" sz="3600" dirty="0" err="1" smtClean="0">
                <a:latin typeface="Roboto" pitchFamily="2" charset="0"/>
                <a:ea typeface="Roboto" pitchFamily="2" charset="0"/>
              </a:rPr>
              <a:t>E'en</a:t>
            </a:r>
            <a:r>
              <a:rPr lang="en-US" sz="3600" dirty="0" smtClean="0">
                <a:latin typeface="Roboto" pitchFamily="2" charset="0"/>
                <a:ea typeface="Roboto" pitchFamily="2" charset="0"/>
              </a:rPr>
              <a:t> the blindest man</a:t>
            </a:r>
            <a:br>
              <a:rPr lang="en-US" sz="3600" dirty="0" smtClean="0">
                <a:latin typeface="Roboto" pitchFamily="2" charset="0"/>
                <a:ea typeface="Roboto" pitchFamily="2" charset="0"/>
              </a:rPr>
            </a:br>
            <a:r>
              <a:rPr lang="en-US" sz="3600" dirty="0" smtClean="0">
                <a:latin typeface="Roboto" pitchFamily="2" charset="0"/>
                <a:ea typeface="Roboto" pitchFamily="2" charset="0"/>
              </a:rPr>
              <a:t>Can tell what this resembles most;</a:t>
            </a:r>
            <a:br>
              <a:rPr lang="en-US" sz="3600" dirty="0" smtClean="0">
                <a:latin typeface="Roboto" pitchFamily="2" charset="0"/>
                <a:ea typeface="Roboto" pitchFamily="2" charset="0"/>
              </a:rPr>
            </a:br>
            <a:r>
              <a:rPr lang="en-US" sz="3600" dirty="0" smtClean="0">
                <a:latin typeface="Roboto" pitchFamily="2" charset="0"/>
                <a:ea typeface="Roboto" pitchFamily="2" charset="0"/>
              </a:rPr>
              <a:t> Deny the fact who can,</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marvel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fan!"</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Sixth</a:t>
            </a:r>
            <a:r>
              <a:rPr lang="en-US" sz="3600" dirty="0" smtClean="0">
                <a:latin typeface="Roboto" pitchFamily="2" charset="0"/>
                <a:ea typeface="Roboto" pitchFamily="2" charset="0"/>
              </a:rPr>
              <a:t> no sooner had begun</a:t>
            </a:r>
            <a:br>
              <a:rPr lang="en-US" sz="3600" dirty="0" smtClean="0">
                <a:latin typeface="Roboto" pitchFamily="2" charset="0"/>
                <a:ea typeface="Roboto" pitchFamily="2" charset="0"/>
              </a:rPr>
            </a:br>
            <a:r>
              <a:rPr lang="en-US" sz="3600" dirty="0" smtClean="0">
                <a:latin typeface="Roboto" pitchFamily="2" charset="0"/>
                <a:ea typeface="Roboto" pitchFamily="2" charset="0"/>
              </a:rPr>
              <a:t> About the beast to grope,</a:t>
            </a:r>
            <a:br>
              <a:rPr lang="en-US" sz="3600" dirty="0" smtClean="0">
                <a:latin typeface="Roboto" pitchFamily="2" charset="0"/>
                <a:ea typeface="Roboto" pitchFamily="2" charset="0"/>
              </a:rPr>
            </a:br>
            <a:r>
              <a:rPr lang="en-US" sz="3600" dirty="0" smtClean="0">
                <a:latin typeface="Roboto" pitchFamily="2" charset="0"/>
                <a:ea typeface="Roboto" pitchFamily="2" charset="0"/>
              </a:rPr>
              <a:t>Than, seizing on the swinging tail</a:t>
            </a:r>
            <a:br>
              <a:rPr lang="en-US" sz="3600" dirty="0" smtClean="0">
                <a:latin typeface="Roboto" pitchFamily="2" charset="0"/>
                <a:ea typeface="Roboto" pitchFamily="2" charset="0"/>
              </a:rPr>
            </a:br>
            <a:r>
              <a:rPr lang="en-US" sz="3600" dirty="0" smtClean="0">
                <a:latin typeface="Roboto" pitchFamily="2" charset="0"/>
                <a:ea typeface="Roboto" pitchFamily="2" charset="0"/>
              </a:rPr>
              <a:t> That fell within his scope,</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rope!"</a:t>
            </a:r>
            <a:br>
              <a:rPr lang="en-US" sz="3600" dirty="0" smtClean="0">
                <a:latin typeface="Roboto" pitchFamily="2" charset="0"/>
                <a:ea typeface="Roboto" pitchFamily="2" charset="0"/>
              </a:rPr>
            </a:b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00DB00"/>
                </a:solidFill>
                <a:latin typeface="Roboto" pitchFamily="2" charset="0"/>
                <a:ea typeface="Roboto" pitchFamily="2" charset="0"/>
              </a:rPr>
              <a:t>And so these men of </a:t>
            </a:r>
            <a:r>
              <a:rPr lang="en-US" sz="3600" dirty="0" err="1" smtClean="0">
                <a:solidFill>
                  <a:srgbClr val="00DB00"/>
                </a:solidFill>
                <a:latin typeface="Roboto" pitchFamily="2" charset="0"/>
                <a:ea typeface="Roboto" pitchFamily="2" charset="0"/>
              </a:rPr>
              <a:t>Indostan</a:t>
            </a:r>
            <a:r>
              <a:rPr lang="en-US" sz="3600" dirty="0" smtClean="0">
                <a:solidFill>
                  <a:srgbClr val="00DB00"/>
                </a:solidFill>
                <a:latin typeface="Roboto" pitchFamily="2" charset="0"/>
                <a:ea typeface="Roboto" pitchFamily="2" charset="0"/>
              </a:rPr>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Disputed loud and long,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Each in his own opinion</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Exceeding stiff and strong,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Though each was partly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in the right,</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And all were in the wrong!</a:t>
            </a:r>
            <a:endParaRPr lang="en-US" sz="3600"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FF00FF"/>
                </a:solidFill>
                <a:latin typeface="Roboto" pitchFamily="2" charset="0"/>
                <a:ea typeface="Roboto" pitchFamily="2" charset="0"/>
              </a:rPr>
              <a:t>So, oft in </a:t>
            </a:r>
            <a:r>
              <a:rPr lang="en-US" sz="3600" dirty="0" err="1" smtClean="0">
                <a:solidFill>
                  <a:srgbClr val="FF00FF"/>
                </a:solidFill>
                <a:latin typeface="Roboto" pitchFamily="2" charset="0"/>
                <a:ea typeface="Roboto" pitchFamily="2" charset="0"/>
              </a:rPr>
              <a:t>theologic</a:t>
            </a:r>
            <a:r>
              <a:rPr lang="en-US" sz="3600" dirty="0" smtClean="0">
                <a:solidFill>
                  <a:srgbClr val="FF00FF"/>
                </a:solidFill>
                <a:latin typeface="Roboto" pitchFamily="2" charset="0"/>
                <a:ea typeface="Roboto" pitchFamily="2" charset="0"/>
              </a:rPr>
              <a:t> wars</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The disputants, I </a:t>
            </a:r>
            <a:r>
              <a:rPr lang="en-US" sz="3600" dirty="0" err="1" smtClean="0">
                <a:solidFill>
                  <a:srgbClr val="FF00FF"/>
                </a:solidFill>
                <a:latin typeface="Roboto" pitchFamily="2" charset="0"/>
                <a:ea typeface="Roboto" pitchFamily="2" charset="0"/>
              </a:rPr>
              <a:t>ween</a:t>
            </a:r>
            <a:r>
              <a:rPr lang="en-US" sz="3600" dirty="0" smtClean="0">
                <a:solidFill>
                  <a:srgbClr val="FF00FF"/>
                </a:solidFill>
                <a:latin typeface="Roboto" pitchFamily="2" charset="0"/>
                <a:ea typeface="Roboto" pitchFamily="2" charset="0"/>
              </a:rPr>
              <a:t>,</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Rail on in utter ignorance</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Of what each other mean,</a:t>
            </a:r>
            <a:br>
              <a:rPr lang="en-US" sz="3600" dirty="0" smtClean="0">
                <a:solidFill>
                  <a:srgbClr val="FF00FF"/>
                </a:solidFill>
                <a:latin typeface="Roboto" pitchFamily="2" charset="0"/>
                <a:ea typeface="Roboto" pitchFamily="2" charset="0"/>
              </a:rPr>
            </a:br>
            <a:r>
              <a:rPr lang="en-US" sz="3600" i="1" dirty="0" smtClean="0">
                <a:solidFill>
                  <a:srgbClr val="FF00FF"/>
                </a:solidFill>
                <a:latin typeface="Roboto" pitchFamily="2" charset="0"/>
                <a:ea typeface="Roboto" pitchFamily="2" charset="0"/>
              </a:rPr>
              <a:t>And prate about an Elephant</a:t>
            </a:r>
            <a:r>
              <a:rPr lang="en-US" sz="3600" dirty="0" smtClean="0">
                <a:solidFill>
                  <a:srgbClr val="FF00FF"/>
                </a:solidFill>
                <a:latin typeface="Roboto" pitchFamily="2" charset="0"/>
                <a:ea typeface="Roboto" pitchFamily="2" charset="0"/>
              </a:rPr>
              <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a:t>
            </a:r>
            <a:r>
              <a:rPr lang="en-US" sz="3600" i="1" dirty="0" smtClean="0">
                <a:solidFill>
                  <a:srgbClr val="FF00FF"/>
                </a:solidFill>
                <a:latin typeface="Roboto" pitchFamily="2" charset="0"/>
                <a:ea typeface="Roboto" pitchFamily="2" charset="0"/>
              </a:rPr>
              <a:t>Not one of them has seen!</a:t>
            </a:r>
            <a:endParaRPr lang="en-US" sz="3600"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and objects should have 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0" b="100000" l="11914" r="86719"/>
                    </a14:imgEffect>
                  </a14:imgLayer>
                </a14:imgProps>
              </a:ext>
              <a:ext uri="{28A0092B-C50C-407E-A947-70E740481C1C}">
                <a14:useLocalDpi xmlns:a14="http://schemas.microsoft.com/office/drawing/2010/main" xmlns=""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13800" dirty="0" smtClean="0"/>
              <a:t>Double </a:t>
            </a:r>
            <a:r>
              <a:rPr lang="en-US" sz="13800" dirty="0" smtClean="0">
                <a:solidFill>
                  <a:srgbClr val="FF00FF"/>
                </a:solidFill>
              </a:rPr>
              <a:t>int</a:t>
            </a:r>
            <a:r>
              <a:rPr lang="en-US" sz="13800" dirty="0" smtClean="0"/>
              <a:t> </a:t>
            </a:r>
            <a:r>
              <a:rPr lang="en-US" sz="13800" dirty="0" smtClean="0"/>
              <a:t/>
            </a:r>
            <a:br>
              <a:rPr lang="en-US" sz="13800" dirty="0" smtClean="0"/>
            </a:br>
            <a:r>
              <a:rPr lang="en-US" sz="13800" dirty="0" smtClean="0"/>
              <a:t>long </a:t>
            </a:r>
            <a:r>
              <a:rPr lang="en-US" sz="13800" dirty="0" smtClean="0">
                <a:solidFill>
                  <a:srgbClr val="FF00FF"/>
                </a:solidFill>
              </a:rPr>
              <a:t>string</a:t>
            </a:r>
            <a:endParaRPr lang="en-US" sz="13800" dirty="0">
              <a:solidFill>
                <a:srgbClr val="FF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my</a:t>
            </a:r>
            <a:endParaRPr lang="en-US" sz="19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THE</a:t>
            </a:r>
            <a:endParaRPr lang="en-US" sz="199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AN</a:t>
            </a:r>
            <a:endParaRPr lang="en-US" sz="199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IT</a:t>
            </a:r>
            <a:endParaRPr lang="en-US" sz="199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Data</a:t>
            </a:r>
            <a:endParaRPr lang="en-US" sz="199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Info</a:t>
            </a:r>
            <a:endParaRPr lang="en-US" sz="199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Function</a:t>
            </a:r>
            <a:endParaRPr lang="en-US" sz="199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6600" dirty="0" smtClean="0"/>
              <a:t>Infra</a:t>
            </a:r>
            <a:br>
              <a:rPr lang="en-US" sz="16600" dirty="0" smtClean="0"/>
            </a:br>
            <a:r>
              <a:rPr lang="en-US" sz="16600" dirty="0" smtClean="0"/>
              <a:t>structure</a:t>
            </a:r>
            <a:endParaRPr lang="en-US" sz="16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System</a:t>
            </a:r>
            <a:endParaRPr lang="en-US" sz="199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Process</a:t>
            </a:r>
            <a:endParaRPr lang="en-US" sz="19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Model</a:t>
            </a:r>
            <a:endParaRPr lang="en-US" sz="199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Engine</a:t>
            </a:r>
            <a:endParaRPr lang="en-US" sz="199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Resource</a:t>
            </a:r>
            <a:endParaRPr lang="en-US" sz="199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rgbClr val="00DB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IMPORTANCE</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err="1" smtClean="0"/>
              <a:t>Eitle</a:t>
            </a:r>
            <a:r>
              <a:rPr lang="en-US" dirty="0" smtClean="0"/>
              <a:t> </a:t>
            </a:r>
            <a:r>
              <a:rPr lang="en-US" dirty="0" err="1" smtClean="0"/>
              <a:t>Wichtigtuer</a:t>
            </a:r>
            <a:endParaRPr lang="en-US" dirty="0"/>
          </a:p>
        </p:txBody>
      </p:sp>
      <p:sp>
        <p:nvSpPr>
          <p:cNvPr id="5" name="Textplatzhalter 4"/>
          <p:cNvSpPr>
            <a:spLocks noGrp="1"/>
          </p:cNvSpPr>
          <p:nvPr>
            <p:ph type="body" sz="quarter" idx="11"/>
          </p:nvPr>
        </p:nvSpPr>
        <p:spPr/>
        <p:txBody>
          <a:bodyPr/>
          <a:lstStyle/>
          <a:p>
            <a:r>
              <a:rPr lang="en-US" dirty="0" err="1" smtClean="0"/>
              <a:t>Aufgeblasen</a:t>
            </a:r>
            <a:r>
              <a:rPr lang="en-US" dirty="0" smtClean="0"/>
              <a: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Flexible</a:t>
            </a:r>
            <a:endParaRPr lang="en-US" sz="19900" dirty="0">
              <a:solidFill>
                <a:srgbClr val="00DB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Extended</a:t>
            </a:r>
            <a:endParaRPr lang="en-US" sz="19900" dirty="0">
              <a:solidFill>
                <a:srgbClr val="00DB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Super</a:t>
            </a:r>
            <a:endParaRPr lang="en-US" sz="19900" dirty="0">
              <a:solidFill>
                <a:srgbClr val="00DB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ABSTRACT</a:t>
            </a:r>
            <a:endParaRPr lang="en-US" sz="19900" dirty="0">
              <a:solidFill>
                <a:srgbClr val="00DB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Optimized</a:t>
            </a:r>
            <a:endParaRPr lang="en-US" sz="19900" dirty="0">
              <a:solidFill>
                <a:srgbClr val="00DB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General</a:t>
            </a:r>
            <a:endParaRPr lang="en-US" sz="19900" dirty="0">
              <a:solidFill>
                <a:srgbClr val="00DB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Core</a:t>
            </a:r>
            <a:endParaRPr lang="en-US" sz="19900" dirty="0">
              <a:solidFill>
                <a:srgbClr val="00DB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Simplicity</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smtClean="0"/>
              <a:t>Die </a:t>
            </a:r>
            <a:r>
              <a:rPr lang="en-US" dirty="0" err="1" smtClean="0"/>
              <a:t>Schönheit</a:t>
            </a:r>
            <a:r>
              <a:rPr lang="en-US" dirty="0" smtClean="0"/>
              <a:t> </a:t>
            </a:r>
            <a:r>
              <a:rPr lang="en-US" dirty="0" err="1" smtClean="0"/>
              <a:t>liegt</a:t>
            </a:r>
            <a:endParaRPr lang="en-US" dirty="0"/>
          </a:p>
        </p:txBody>
      </p:sp>
      <p:sp>
        <p:nvSpPr>
          <p:cNvPr id="5" name="Textplatzhalter 4"/>
          <p:cNvSpPr>
            <a:spLocks noGrp="1"/>
          </p:cNvSpPr>
          <p:nvPr>
            <p:ph type="body" sz="quarter" idx="11"/>
          </p:nvPr>
        </p:nvSpPr>
        <p:spPr/>
        <p:txBody>
          <a:bodyPr/>
          <a:lstStyle/>
          <a:p>
            <a:r>
              <a:rPr lang="en-US" dirty="0" err="1" smtClean="0"/>
              <a:t>im</a:t>
            </a:r>
            <a:r>
              <a:rPr lang="en-US" dirty="0" smtClean="0"/>
              <a:t> </a:t>
            </a:r>
            <a:r>
              <a:rPr lang="en-US" dirty="0" err="1" smtClean="0"/>
              <a:t>Auge</a:t>
            </a:r>
            <a:r>
              <a:rPr lang="en-US" dirty="0" smtClean="0"/>
              <a:t> des </a:t>
            </a:r>
            <a:r>
              <a:rPr lang="en-US" dirty="0" err="1" smtClean="0"/>
              <a:t>Betrachters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Basic</a:t>
            </a:r>
            <a:endParaRPr lang="en-US" sz="19900" dirty="0">
              <a:solidFill>
                <a:srgbClr val="00DB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Easy</a:t>
            </a:r>
            <a:endParaRPr lang="en-US" sz="19900" dirty="0">
              <a:solidFill>
                <a:srgbClr val="00DB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Special</a:t>
            </a:r>
            <a:endParaRPr lang="en-US" sz="19900" dirty="0">
              <a:solidFill>
                <a:srgbClr val="00DB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new</a:t>
            </a:r>
            <a:endParaRPr lang="en-US" sz="19900" dirty="0">
              <a:solidFill>
                <a:srgbClr val="00DB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Simple</a:t>
            </a:r>
            <a:endParaRPr lang="en-US" sz="19900" dirty="0">
              <a:solidFill>
                <a:srgbClr val="00DB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Shape</a:t>
            </a:r>
            <a:endParaRPr lang="en-US" dirty="0"/>
          </a:p>
        </p:txBody>
      </p:sp>
      <p:sp>
        <p:nvSpPr>
          <p:cNvPr id="4" name="Textplatzhalter 3"/>
          <p:cNvSpPr>
            <a:spLocks noGrp="1"/>
          </p:cNvSpPr>
          <p:nvPr>
            <p:ph type="body" sz="quarter" idx="10"/>
          </p:nvPr>
        </p:nvSpPr>
        <p:spPr/>
        <p:txBody>
          <a:bodyPr/>
          <a:lstStyle/>
          <a:p>
            <a:r>
              <a:rPr lang="en-US" dirty="0" err="1" smtClean="0"/>
              <a:t>Mit</a:t>
            </a:r>
            <a:r>
              <a:rPr lang="en-US" dirty="0" smtClean="0"/>
              <a:t> </a:t>
            </a:r>
            <a:r>
              <a:rPr lang="en-US" dirty="0" err="1" smtClean="0"/>
              <a:t>Förmchen</a:t>
            </a:r>
            <a:r>
              <a:rPr lang="en-US" dirty="0" smtClean="0"/>
              <a:t> </a:t>
            </a:r>
            <a:r>
              <a:rPr lang="en-US" dirty="0" err="1" smtClean="0"/>
              <a:t>spielen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List</a:t>
            </a:r>
            <a:br>
              <a:rPr lang="en-US" dirty="0" smtClean="0">
                <a:solidFill>
                  <a:srgbClr val="FF7400"/>
                </a:solidFill>
              </a:rPr>
            </a:br>
            <a:r>
              <a:rPr lang="en-US" dirty="0" smtClean="0">
                <a:solidFill>
                  <a:srgbClr val="FF7400"/>
                </a:solidFill>
              </a:rPr>
              <a:t>Query</a:t>
            </a:r>
            <a:br>
              <a:rPr lang="en-US" dirty="0" smtClean="0">
                <a:solidFill>
                  <a:srgbClr val="FF7400"/>
                </a:solidFill>
              </a:rPr>
            </a:br>
            <a:r>
              <a:rPr lang="en-US" dirty="0" smtClean="0">
                <a:solidFill>
                  <a:srgbClr val="FF7400"/>
                </a:solidFill>
              </a:rPr>
              <a:t>Array</a:t>
            </a:r>
            <a:br>
              <a:rPr lang="en-US" dirty="0" smtClean="0">
                <a:solidFill>
                  <a:srgbClr val="FF7400"/>
                </a:solidFill>
              </a:rPr>
            </a:br>
            <a:r>
              <a:rPr lang="en-US" dirty="0" smtClean="0">
                <a:solidFill>
                  <a:srgbClr val="FF7400"/>
                </a:solidFill>
              </a:rPr>
              <a:t>Dictionary</a:t>
            </a:r>
            <a:br>
              <a:rPr lang="en-US" dirty="0" smtClean="0">
                <a:solidFill>
                  <a:srgbClr val="FF7400"/>
                </a:solidFill>
              </a:rPr>
            </a:br>
            <a:r>
              <a:rPr lang="en-US" dirty="0" smtClean="0">
                <a:solidFill>
                  <a:srgbClr val="FF7400"/>
                </a:solidFill>
              </a:rPr>
              <a:t>VIEW</a:t>
            </a:r>
            <a:endParaRPr lang="en-US" dirty="0">
              <a:solidFill>
                <a:srgbClr val="FF74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BehaviorAL</a:t>
            </a:r>
            <a:endParaRPr lang="en-US" dirty="0"/>
          </a:p>
        </p:txBody>
      </p:sp>
      <p:sp>
        <p:nvSpPr>
          <p:cNvPr id="4" name="Textplatzhalter 3"/>
          <p:cNvSpPr>
            <a:spLocks noGrp="1"/>
          </p:cNvSpPr>
          <p:nvPr>
            <p:ph type="body" sz="quarter" idx="10"/>
          </p:nvPr>
        </p:nvSpPr>
        <p:spPr/>
        <p:txBody>
          <a:bodyPr/>
          <a:lstStyle/>
          <a:p>
            <a:r>
              <a:rPr lang="en-US" dirty="0" err="1" smtClean="0"/>
              <a:t>Benimm</a:t>
            </a:r>
            <a:r>
              <a:rPr lang="en-US" dirty="0" smtClean="0"/>
              <a:t> </a:t>
            </a:r>
            <a:r>
              <a:rPr lang="en-US" dirty="0" err="1" smtClean="0"/>
              <a:t>dich</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Dynamic</a:t>
            </a:r>
            <a:br>
              <a:rPr lang="en-US" dirty="0" smtClean="0">
                <a:solidFill>
                  <a:srgbClr val="FF7400"/>
                </a:solidFill>
              </a:rPr>
            </a:br>
            <a:r>
              <a:rPr lang="en-US" dirty="0" smtClean="0">
                <a:solidFill>
                  <a:srgbClr val="FF7400"/>
                </a:solidFill>
              </a:rPr>
              <a:t>Lazy</a:t>
            </a:r>
            <a:br>
              <a:rPr lang="en-US" dirty="0" smtClean="0">
                <a:solidFill>
                  <a:srgbClr val="FF7400"/>
                </a:solidFill>
              </a:rPr>
            </a:br>
            <a:r>
              <a:rPr lang="en-US" dirty="0" smtClean="0">
                <a:solidFill>
                  <a:srgbClr val="FF7400"/>
                </a:solidFill>
              </a:rPr>
              <a:t>Local</a:t>
            </a:r>
            <a:br>
              <a:rPr lang="en-US" dirty="0" smtClean="0">
                <a:solidFill>
                  <a:srgbClr val="FF7400"/>
                </a:solidFill>
              </a:rPr>
            </a:br>
            <a:r>
              <a:rPr lang="en-US" dirty="0" smtClean="0">
                <a:solidFill>
                  <a:srgbClr val="FF7400"/>
                </a:solidFill>
              </a:rPr>
              <a:t>Constant</a:t>
            </a:r>
            <a:br>
              <a:rPr lang="en-US" dirty="0" smtClean="0">
                <a:solidFill>
                  <a:srgbClr val="FF7400"/>
                </a:solidFill>
              </a:rPr>
            </a:br>
            <a:r>
              <a:rPr lang="en-US" dirty="0" smtClean="0">
                <a:solidFill>
                  <a:srgbClr val="FF7400"/>
                </a:solidFill>
              </a:rPr>
              <a:t>Global</a:t>
            </a:r>
            <a:endParaRPr lang="en-US" dirty="0">
              <a:solidFill>
                <a:srgbClr val="FF74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Test</a:t>
            </a:r>
            <a:endParaRPr lang="en-US" dirty="0"/>
          </a:p>
        </p:txBody>
      </p:sp>
      <p:sp>
        <p:nvSpPr>
          <p:cNvPr id="4" name="Textplatzhalter 3"/>
          <p:cNvSpPr>
            <a:spLocks noGrp="1"/>
          </p:cNvSpPr>
          <p:nvPr>
            <p:ph type="body" sz="quarter" idx="10"/>
          </p:nvPr>
        </p:nvSpPr>
        <p:spPr/>
        <p:txBody>
          <a:bodyPr/>
          <a:lstStyle/>
          <a:p>
            <a:r>
              <a:rPr lang="en-US" dirty="0" err="1" smtClean="0"/>
              <a:t>Klappts</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7400"/>
                </a:solidFill>
              </a:rPr>
              <a:t>MOCK</a:t>
            </a:r>
            <a:br>
              <a:rPr lang="en-US" dirty="0" smtClean="0">
                <a:solidFill>
                  <a:srgbClr val="FF7400"/>
                </a:solidFill>
              </a:rPr>
            </a:br>
            <a:r>
              <a:rPr lang="en-US" dirty="0" smtClean="0">
                <a:solidFill>
                  <a:srgbClr val="FF7400"/>
                </a:solidFill>
              </a:rPr>
              <a:t/>
            </a:r>
            <a:br>
              <a:rPr lang="en-US" dirty="0" smtClean="0">
                <a:solidFill>
                  <a:srgbClr val="FF7400"/>
                </a:solidFill>
              </a:rPr>
            </a:br>
            <a:r>
              <a:rPr lang="en-US" dirty="0" smtClean="0">
                <a:solidFill>
                  <a:srgbClr val="FF7400"/>
                </a:solidFill>
              </a:rPr>
              <a:t>Stub</a:t>
            </a:r>
            <a:br>
              <a:rPr lang="en-US" dirty="0" smtClean="0">
                <a:solidFill>
                  <a:srgbClr val="FF7400"/>
                </a:solidFill>
              </a:rPr>
            </a:br>
            <a:r>
              <a:rPr lang="en-US" dirty="0" smtClean="0">
                <a:solidFill>
                  <a:srgbClr val="FF7400"/>
                </a:solidFill>
              </a:rPr>
              <a:t/>
            </a:r>
            <a:br>
              <a:rPr lang="en-US" dirty="0" smtClean="0">
                <a:solidFill>
                  <a:srgbClr val="FF7400"/>
                </a:solidFill>
              </a:rPr>
            </a:br>
            <a:r>
              <a:rPr lang="en-US" dirty="0" smtClean="0">
                <a:solidFill>
                  <a:srgbClr val="FF7400"/>
                </a:solidFill>
              </a:rPr>
              <a:t>Fake</a:t>
            </a:r>
            <a:endParaRPr lang="en-US" dirty="0">
              <a:solidFill>
                <a:srgbClr val="FF74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solidFill>
                  <a:srgbClr val="FF00FF"/>
                </a:solidFill>
              </a:rPr>
              <a:t>Dynamic</a:t>
            </a:r>
            <a:r>
              <a:rPr lang="en-US" dirty="0" err="1" smtClean="0">
                <a:solidFill>
                  <a:srgbClr val="FF7400"/>
                </a:solidFill>
              </a:rPr>
              <a:t>MOCK</a:t>
            </a:r>
            <a:r>
              <a:rPr lang="en-US" dirty="0" smtClean="0">
                <a:solidFill>
                  <a:srgbClr val="FF7400"/>
                </a:solidFill>
              </a:rPr>
              <a:t/>
            </a:r>
            <a:br>
              <a:rPr lang="en-US" dirty="0" smtClean="0">
                <a:solidFill>
                  <a:srgbClr val="FF7400"/>
                </a:solidFill>
              </a:rPr>
            </a:br>
            <a:r>
              <a:rPr lang="en-US" dirty="0" smtClean="0">
                <a:solidFill>
                  <a:srgbClr val="FF7400"/>
                </a:solidFill>
              </a:rPr>
              <a:t/>
            </a:r>
            <a:br>
              <a:rPr lang="en-US" dirty="0" smtClean="0">
                <a:solidFill>
                  <a:srgbClr val="FF7400"/>
                </a:solidFill>
              </a:rPr>
            </a:br>
            <a:r>
              <a:rPr lang="en-US" dirty="0" err="1" smtClean="0">
                <a:solidFill>
                  <a:srgbClr val="FF00FF"/>
                </a:solidFill>
              </a:rPr>
              <a:t>STrickt</a:t>
            </a:r>
            <a:r>
              <a:rPr lang="en-US" dirty="0" err="1" smtClean="0">
                <a:solidFill>
                  <a:srgbClr val="FF7400"/>
                </a:solidFill>
              </a:rPr>
              <a:t>mock</a:t>
            </a:r>
            <a:endParaRPr lang="en-US" dirty="0">
              <a:solidFill>
                <a:srgbClr val="FF74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Mocks</a:t>
            </a:r>
            <a:endParaRPr lang="en-US" dirty="0"/>
          </a:p>
        </p:txBody>
      </p:sp>
      <p:sp>
        <p:nvSpPr>
          <p:cNvPr id="3" name="Textplatzhalter 2"/>
          <p:cNvSpPr>
            <a:spLocks noGrp="1"/>
          </p:cNvSpPr>
          <p:nvPr>
            <p:ph type="body" sz="quarter" idx="10"/>
          </p:nvPr>
        </p:nvSpPr>
        <p:spPr/>
        <p:txBody>
          <a:bodyPr/>
          <a:lstStyle/>
          <a:p>
            <a:endParaRPr lang="en-US" dirty="0"/>
          </a:p>
        </p:txBody>
      </p:sp>
      <p:sp>
        <p:nvSpPr>
          <p:cNvPr id="4" name="Textplatzhalter 3"/>
          <p:cNvSpPr>
            <a:spLocks noGrp="1"/>
          </p:cNvSpPr>
          <p:nvPr>
            <p:ph type="body" sz="quarter" idx="11"/>
          </p:nvPr>
        </p:nvSpPr>
        <p:spPr/>
        <p:txBody>
          <a:bodyPr/>
          <a:lstStyle/>
          <a:p>
            <a:r>
              <a:rPr lang="en-US" dirty="0" smtClean="0"/>
              <a:t>Sind </a:t>
            </a:r>
            <a:r>
              <a:rPr lang="en-US" dirty="0" err="1" smtClean="0"/>
              <a:t>keine</a:t>
            </a:r>
            <a:r>
              <a:rPr lang="en-US" dirty="0" smtClean="0"/>
              <a:t> Stubs.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rgbClr val="FF00FF"/>
                </a:solidFill>
                <a:latin typeface="Consolas" pitchFamily="49" charset="0"/>
                <a:ea typeface="Roboto" pitchFamily="2" charset="0"/>
                <a:cs typeface="Consolas" pitchFamily="49" charset="0"/>
              </a:rPr>
              <a:t>Mock</a:t>
            </a:r>
            <a:r>
              <a:rPr lang="en-US" sz="2000" b="1" dirty="0" err="1" smtClean="0">
                <a:solidFill>
                  <a:schemeClr val="bg1"/>
                </a:solidFill>
                <a:latin typeface="Consolas" pitchFamily="49" charset="0"/>
                <a:ea typeface="Roboto" pitchFamily="2" charset="0"/>
                <a:cs typeface="Consolas" pitchFamily="49" charset="0"/>
              </a:rPr>
              <a:t>Repository.Generate</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IUserRepository</a:t>
            </a:r>
            <a:r>
              <a:rPr lang="en-US" sz="2000" b="1" dirty="0" smtClean="0">
                <a:solidFill>
                  <a:schemeClr val="bg1"/>
                </a:solidFill>
                <a:latin typeface="Consolas" pitchFamily="49" charset="0"/>
                <a:ea typeface="Roboto" pitchFamily="2" charset="0"/>
                <a:cs typeface="Consolas" pitchFamily="49" charset="0"/>
              </a:rPr>
              <a:t>&gt;();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(x </a:t>
            </a:r>
            <a:r>
              <a:rPr lang="en-US" sz="2000" b="1" dirty="0" smtClean="0">
                <a:solidFill>
                  <a:schemeClr val="bg1"/>
                </a:solidFill>
                <a:latin typeface="Consolas" pitchFamily="49" charset="0"/>
                <a:ea typeface="Roboto" pitchFamily="2" charset="0"/>
                <a:cs typeface="Consolas" pitchFamily="49" charset="0"/>
              </a:rPr>
              <a:t>=&gt; </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x.GetUserByName</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ayende</a:t>
            </a:r>
            <a:r>
              <a:rPr lang="en-US" sz="2000" b="1" dirty="0" smtClean="0">
                <a:solidFill>
                  <a:schemeClr val="bg1"/>
                </a:solidFill>
                <a:latin typeface="Consolas" pitchFamily="49" charset="0"/>
                <a:ea typeface="Roboto" pitchFamily="2" charset="0"/>
                <a:cs typeface="Consolas" pitchFamily="49" charset="0"/>
              </a:rPr>
              <a:t>")).Return(</a:t>
            </a:r>
            <a:r>
              <a:rPr lang="en-US" sz="2000" b="1" dirty="0" err="1" smtClean="0">
                <a:solidFill>
                  <a:schemeClr val="bg1"/>
                </a:solidFill>
                <a:latin typeface="Consolas" pitchFamily="49" charset="0"/>
                <a:ea typeface="Roboto" pitchFamily="2" charset="0"/>
                <a:cs typeface="Consolas" pitchFamily="49" charset="0"/>
              </a:rPr>
              <a:t>theUser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FF00FF"/>
                </a:solidFill>
              </a:rPr>
              <a:t>Entwurfsmuster</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smtClean="0">
                <a:latin typeface="Roboto" pitchFamily="2" charset="0"/>
                <a:ea typeface="Roboto" pitchFamily="2" charset="0"/>
              </a:rPr>
              <a:t>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xmlns="" val="36397121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FF00FF"/>
                </a:solidFill>
              </a:rPr>
              <a:t>Domänensprache</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de-DE" dirty="0" smtClean="0"/>
              <a:t>Ubiquitous Language</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sz="4000" dirty="0" smtClean="0"/>
              <a:t>Gegen Babylonische Sprachverwirrung</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22322730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262098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19851727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4220456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Touch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Change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extLst>
      <p:ext uri="{BB962C8B-B14F-4D97-AF65-F5344CB8AC3E}">
        <p14:creationId xmlns:p14="http://schemas.microsoft.com/office/powerpoint/2010/main" xmlns="" val="32258363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DB00"/>
                </a:solidFill>
              </a:rPr>
              <a:t>Changing</a:t>
            </a:r>
            <a:endParaRPr lang="en-US" dirty="0">
              <a:solidFill>
                <a:srgbClr val="00DB00"/>
              </a:solidFill>
            </a:endParaRPr>
          </a:p>
        </p:txBody>
      </p:sp>
      <p:sp>
        <p:nvSpPr>
          <p:cNvPr id="3" name="Textplatzhalter 2"/>
          <p:cNvSpPr>
            <a:spLocks noGrp="1"/>
          </p:cNvSpPr>
          <p:nvPr>
            <p:ph type="body" sz="quarter" idx="10"/>
          </p:nvPr>
        </p:nvSpPr>
        <p:spPr/>
        <p:txBody>
          <a:bodyPr/>
          <a:lstStyle/>
          <a:p>
            <a:r>
              <a:rPr lang="en-US" dirty="0" smtClean="0"/>
              <a:t>Always run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Bildschirmpräsentation (4:3)</PresentationFormat>
  <Paragraphs>201</Paragraphs>
  <Slides>110</Slides>
  <Notes>0</Notes>
  <HiddenSlides>0</HiddenSlides>
  <MMClips>0</MMClips>
  <ScaleCrop>false</ScaleCrop>
  <HeadingPairs>
    <vt:vector size="4" baseType="variant">
      <vt:variant>
        <vt:lpstr>Design</vt:lpstr>
      </vt:variant>
      <vt:variant>
        <vt:i4>1</vt:i4>
      </vt:variant>
      <vt:variant>
        <vt:lpstr>Folientitel</vt:lpstr>
      </vt:variant>
      <vt:variant>
        <vt:i4>110</vt:i4>
      </vt:variant>
    </vt:vector>
  </HeadingPairs>
  <TitlesOfParts>
    <vt:vector size="111" baseType="lpstr">
      <vt:lpstr>Larissa-Design</vt:lpstr>
      <vt:lpstr>"Always code as if the guy who ends up maintaining your code will be a violent psychopath who knows where you live."     Martin Golding.</vt:lpstr>
      <vt:lpstr>Folie 2</vt:lpstr>
      <vt:lpstr>Folie 3</vt:lpstr>
      <vt:lpstr>Managerbrokerdispatcher interfaceimpl</vt:lpstr>
      <vt:lpstr>http://www.classnamer.com/</vt:lpstr>
      <vt:lpstr>CheckedGraphContext  Stateles  ErrorCorrectingMessageGeneratorsRecordGenerator</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Deinen feind</vt:lpstr>
      <vt:lpstr>Weasel Words</vt:lpstr>
      <vt:lpstr>“I can suck melancholy out of a song, as a weazel sucks eggs.”    Shakespeare, as you like it, ii. 5..</vt:lpstr>
      <vt:lpstr>Taxonomie</vt:lpstr>
      <vt:lpstr>Folie 27</vt:lpstr>
      <vt:lpstr>Double int  long string</vt:lpstr>
      <vt:lpstr> pWindow    cCustomers</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Folie 32</vt:lpstr>
      <vt:lpstr> public int SumIntegersUpTo(int bound)  {      return Enumerable.Range(1, bound).Sum();  }</vt:lpstr>
      <vt:lpstr>  private readonly ICanStartAndStop _counter;   private readonly Wristwatch _wristwatch;   private Brush _color;   private double _fontSize;   private bool _isRunning = false;   private TimeSpan _timeLeft;</vt:lpstr>
      <vt:lpstr>Folie 35</vt:lpstr>
      <vt:lpstr> for(int i = 0; i &lt; customers.Count; i++) {    Customer theCustomer = customers[i];    ...  }</vt:lpstr>
      <vt:lpstr> foreach(var customer in customers) {    ...  }</vt:lpstr>
      <vt:lpstr>MehrfachEn</vt:lpstr>
      <vt:lpstr>my</vt:lpstr>
      <vt:lpstr>THE</vt:lpstr>
      <vt:lpstr>AN</vt:lpstr>
      <vt:lpstr>IT</vt:lpstr>
      <vt:lpstr>Folie 43</vt:lpstr>
      <vt:lpstr>Data</vt:lpstr>
      <vt:lpstr>Info</vt:lpstr>
      <vt:lpstr>Function</vt:lpstr>
      <vt:lpstr>Infra structure</vt:lpstr>
      <vt:lpstr>System</vt:lpstr>
      <vt:lpstr>Process</vt:lpstr>
      <vt:lpstr>Model</vt:lpstr>
      <vt:lpstr>Engine</vt:lpstr>
      <vt:lpstr>Resource</vt:lpstr>
      <vt:lpstr>Folie 53</vt:lpstr>
      <vt:lpstr>IMPORTANCE</vt:lpstr>
      <vt:lpstr>Flexible</vt:lpstr>
      <vt:lpstr>Extended</vt:lpstr>
      <vt:lpstr>Super</vt:lpstr>
      <vt:lpstr>ABSTRACT</vt:lpstr>
      <vt:lpstr>Optimized</vt:lpstr>
      <vt:lpstr>General</vt:lpstr>
      <vt:lpstr>Core</vt:lpstr>
      <vt:lpstr>Simplicity</vt:lpstr>
      <vt:lpstr>Basic</vt:lpstr>
      <vt:lpstr>Easy</vt:lpstr>
      <vt:lpstr>Special</vt:lpstr>
      <vt:lpstr>new</vt:lpstr>
      <vt:lpstr>Simple</vt:lpstr>
      <vt:lpstr>Folie 68</vt:lpstr>
      <vt:lpstr>Shape</vt:lpstr>
      <vt:lpstr>List Query Array Dictionary VIEW</vt:lpstr>
      <vt:lpstr>BehaviorAL</vt:lpstr>
      <vt:lpstr>Dynamic Lazy Local Constant Global</vt:lpstr>
      <vt:lpstr>Test</vt:lpstr>
      <vt:lpstr>MOCK  Stub  Fake</vt:lpstr>
      <vt:lpstr>DynamicMOCK  STricktmock</vt:lpstr>
      <vt:lpstr>Mocks</vt:lpstr>
      <vt:lpstr>   var stubUserRepository =   MockRepository.GenerateStub&lt;IUserRepository&gt;();     stubUserRepository.Stub(x =&gt;  x.GetUserByName("ayende")).Return(theUser); </vt:lpstr>
      <vt:lpstr>Folie 78</vt:lpstr>
      <vt:lpstr>Folie 79</vt:lpstr>
      <vt:lpstr>Entwurfsmuster</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Folie 87</vt:lpstr>
      <vt:lpstr>DomänenBEZUG</vt:lpstr>
      <vt:lpstr>Domänensprache</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Systemische Metapher  Klare Namen</vt:lpstr>
      <vt:lpstr>Running</vt:lpstr>
      <vt:lpstr>Running</vt:lpstr>
      <vt:lpstr>Changing</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vt:lpstr>
      <vt:lpstr>Blind men and the elephant  John Godfrey Saxe</vt:lpstr>
      <vt:lpstr>It was six men of Indostan  To learning much inclined, Who went to see the Elephant  (Though all of them were blind), That each by observation  Might satisfy his mind. </vt:lpstr>
      <vt:lpstr>The First approached the Elephant,  And happening to fall Against his broad and sturdy side,  At once began to bawl: "God bless me!—but the Elephant  Is very like a wall!"</vt:lpstr>
      <vt:lpstr>The Second, feeling of the tusk,  Cried:"Ho!—what have we here So very round and smooth and sharp?  To me 't is mighty clear This wonder of an Elephant  Is very like a spear!"</vt:lpstr>
      <vt:lpstr>The Third approached the animal,  And happening to take The squirming trunk within his hands,  Thus boldly up and spake: "I see," quoth he, "the Elephant  Is very like a snake!"</vt:lpstr>
      <vt:lpstr>The Fourth reached out his eager hand,  And felt about the knee. "What most this wondrous beast is like  Is mighty plain," quoth he; "'T is clear enough the Elephant  Is very like a tree!"</vt:lpstr>
      <vt:lpstr>The Fifth, who chanced to touch the ear,  Said: "E'en the blindest man Can tell what this resembles most;  Deny the fact who can, This marvel of an Elephant  Is very like a fan!"</vt:lpstr>
      <vt:lpstr>The Sixth no sooner had begun  About the beast to grope, Than, seizing on the swinging tail  That fell within his scope, "I see," quoth he, "the Elephant  Is very like a rope!" </vt:lpstr>
      <vt:lpstr>And so these men of Indostan  Disputed loud and long, Each in his own opinion  Exceeding stiff and strong, Though each was partly  in the right,  And all were in the wrong!</vt:lpstr>
      <vt:lpstr>So, oft in theologic wars  The disputants, I ween, Rail on in utter ignorance  Of what each other mean, And prate about an Elephant  Not one of them has seen!</vt:lpstr>
      <vt:lpstr>Folie 110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366</cp:revision>
  <dcterms:created xsi:type="dcterms:W3CDTF">2012-05-02T19:59:02Z</dcterms:created>
  <dcterms:modified xsi:type="dcterms:W3CDTF">2012-05-13T14:03:43Z</dcterms:modified>
</cp:coreProperties>
</file>