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327" r:id="rId2"/>
    <p:sldId id="262" r:id="rId3"/>
    <p:sldId id="263" r:id="rId4"/>
    <p:sldId id="382" r:id="rId5"/>
    <p:sldId id="379" r:id="rId6"/>
    <p:sldId id="380" r:id="rId7"/>
    <p:sldId id="383" r:id="rId8"/>
    <p:sldId id="385" r:id="rId9"/>
    <p:sldId id="386" r:id="rId10"/>
    <p:sldId id="387" r:id="rId11"/>
    <p:sldId id="389" r:id="rId12"/>
    <p:sldId id="388" r:id="rId13"/>
    <p:sldId id="390" r:id="rId14"/>
    <p:sldId id="391" r:id="rId15"/>
    <p:sldId id="424" r:id="rId16"/>
    <p:sldId id="392" r:id="rId17"/>
    <p:sldId id="312" r:id="rId18"/>
    <p:sldId id="395" r:id="rId19"/>
    <p:sldId id="396" r:id="rId20"/>
    <p:sldId id="397" r:id="rId21"/>
    <p:sldId id="398" r:id="rId22"/>
    <p:sldId id="399" r:id="rId23"/>
    <p:sldId id="403" r:id="rId24"/>
    <p:sldId id="400" r:id="rId25"/>
    <p:sldId id="402" r:id="rId26"/>
    <p:sldId id="414" r:id="rId27"/>
    <p:sldId id="411" r:id="rId28"/>
    <p:sldId id="413" r:id="rId29"/>
    <p:sldId id="417" r:id="rId30"/>
    <p:sldId id="419" r:id="rId31"/>
    <p:sldId id="420" r:id="rId32"/>
    <p:sldId id="421" r:id="rId33"/>
    <p:sldId id="442" r:id="rId34"/>
    <p:sldId id="416" r:id="rId35"/>
    <p:sldId id="412" r:id="rId36"/>
    <p:sldId id="425" r:id="rId37"/>
    <p:sldId id="441" r:id="rId38"/>
    <p:sldId id="440" r:id="rId39"/>
    <p:sldId id="426" r:id="rId40"/>
    <p:sldId id="443" r:id="rId41"/>
    <p:sldId id="444" r:id="rId42"/>
    <p:sldId id="445" r:id="rId43"/>
    <p:sldId id="430" r:id="rId44"/>
    <p:sldId id="432" r:id="rId45"/>
    <p:sldId id="433" r:id="rId46"/>
    <p:sldId id="436" r:id="rId47"/>
    <p:sldId id="446" r:id="rId48"/>
    <p:sldId id="448" r:id="rId49"/>
    <p:sldId id="454" r:id="rId50"/>
    <p:sldId id="449" r:id="rId51"/>
    <p:sldId id="452" r:id="rId52"/>
    <p:sldId id="486" r:id="rId53"/>
    <p:sldId id="457" r:id="rId54"/>
    <p:sldId id="459" r:id="rId55"/>
    <p:sldId id="460" r:id="rId56"/>
    <p:sldId id="462" r:id="rId57"/>
    <p:sldId id="455" r:id="rId58"/>
    <p:sldId id="463" r:id="rId59"/>
    <p:sldId id="464" r:id="rId60"/>
    <p:sldId id="467" r:id="rId61"/>
    <p:sldId id="465" r:id="rId62"/>
    <p:sldId id="469" r:id="rId63"/>
    <p:sldId id="468" r:id="rId64"/>
    <p:sldId id="470" r:id="rId65"/>
    <p:sldId id="471" r:id="rId66"/>
    <p:sldId id="473" r:id="rId67"/>
    <p:sldId id="410" r:id="rId68"/>
    <p:sldId id="408" r:id="rId69"/>
    <p:sldId id="475" r:id="rId70"/>
    <p:sldId id="476" r:id="rId71"/>
    <p:sldId id="478" r:id="rId72"/>
    <p:sldId id="477" r:id="rId73"/>
    <p:sldId id="482" r:id="rId74"/>
    <p:sldId id="483" r:id="rId75"/>
    <p:sldId id="487" r:id="rId76"/>
    <p:sldId id="481" r:id="rId77"/>
    <p:sldId id="489" r:id="rId78"/>
    <p:sldId id="490" r:id="rId79"/>
    <p:sldId id="491" r:id="rId80"/>
    <p:sldId id="492" r:id="rId81"/>
    <p:sldId id="495" r:id="rId82"/>
    <p:sldId id="494" r:id="rId83"/>
    <p:sldId id="496" r:id="rId84"/>
    <p:sldId id="497" r:id="rId85"/>
    <p:sldId id="508" r:id="rId86"/>
    <p:sldId id="498" r:id="rId87"/>
    <p:sldId id="499" r:id="rId88"/>
    <p:sldId id="500" r:id="rId89"/>
    <p:sldId id="509" r:id="rId90"/>
    <p:sldId id="507" r:id="rId91"/>
    <p:sldId id="503" r:id="rId92"/>
    <p:sldId id="504" r:id="rId93"/>
    <p:sldId id="510" r:id="rId94"/>
    <p:sldId id="511" r:id="rId95"/>
    <p:sldId id="505" r:id="rId96"/>
    <p:sldId id="501" r:id="rId97"/>
    <p:sldId id="313" r:id="rId98"/>
    <p:sldId id="314" r:id="rId99"/>
    <p:sldId id="315" r:id="rId100"/>
    <p:sldId id="316" r:id="rId101"/>
    <p:sldId id="317" r:id="rId102"/>
    <p:sldId id="376" r:id="rId103"/>
    <p:sldId id="318" r:id="rId104"/>
    <p:sldId id="319" r:id="rId105"/>
    <p:sldId id="347" r:id="rId106"/>
    <p:sldId id="369" r:id="rId107"/>
    <p:sldId id="370" r:id="rId108"/>
    <p:sldId id="371" r:id="rId109"/>
    <p:sldId id="372" r:id="rId110"/>
    <p:sldId id="474" r:id="rId111"/>
    <p:sldId id="306" r:id="rId112"/>
    <p:sldId id="296" r:id="rId11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FF"/>
    <a:srgbClr val="FF00FF"/>
    <a:srgbClr val="00DB00"/>
    <a:srgbClr val="FF74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7" autoAdjust="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BDB18-914D-4BFD-8CA5-9EA31C659A9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86264-EC1B-4B19-8F55-7D3ABAE85A3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71600" y="2708920"/>
            <a:ext cx="7200800" cy="1440160"/>
          </a:xfrm>
        </p:spPr>
        <p:txBody>
          <a:bodyPr lIns="0" tIns="0" rIns="0" bIns="0">
            <a:noAutofit/>
          </a:bodyPr>
          <a:lstStyle>
            <a:lvl1pPr>
              <a:defRPr sz="11500">
                <a:solidFill>
                  <a:srgbClr val="FF7400"/>
                </a:solidFill>
              </a:defRPr>
            </a:lvl1pPr>
          </a:lstStyle>
          <a:p>
            <a:r>
              <a:rPr lang="de-DE" dirty="0" smtClean="0"/>
              <a:t>CONTENT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71600" y="1989138"/>
            <a:ext cx="7200850" cy="719137"/>
          </a:xfrm>
          <a:prstGeom prst="rect">
            <a:avLst/>
          </a:prstGeom>
        </p:spPr>
        <p:txBody>
          <a:bodyPr lIns="0" tIns="0" rIns="0" bIns="0" anchor="b" anchorCtr="1"/>
          <a:lstStyle>
            <a:lvl1pPr algn="ctr">
              <a:buFontTx/>
              <a:buNone/>
              <a:defRPr sz="4800" b="0">
                <a:solidFill>
                  <a:schemeClr val="tx1">
                    <a:lumMod val="75000"/>
                    <a:lumOff val="25000"/>
                  </a:schemeClr>
                </a:solidFill>
                <a:latin typeface="Lobster 1.4" pitchFamily="50" charset="0"/>
              </a:defRPr>
            </a:lvl1pPr>
          </a:lstStyle>
          <a:p>
            <a:pPr lvl="0"/>
            <a:r>
              <a:rPr lang="de-DE" dirty="0" smtClean="0"/>
              <a:t>Content</a:t>
            </a:r>
            <a:endParaRPr lang="en-US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3933056"/>
            <a:ext cx="7200850" cy="935161"/>
          </a:xfrm>
          <a:prstGeom prst="rect">
            <a:avLst/>
          </a:prstGeom>
        </p:spPr>
        <p:txBody>
          <a:bodyPr lIns="0" tIns="0" rIns="0" bIns="0" anchor="t" anchorCtr="1"/>
          <a:lstStyle>
            <a:lvl1pPr algn="ctr">
              <a:buFontTx/>
              <a:buNone/>
              <a:defRPr sz="4800" b="0">
                <a:solidFill>
                  <a:schemeClr val="tx1">
                    <a:lumMod val="75000"/>
                    <a:lumOff val="25000"/>
                  </a:schemeClr>
                </a:solidFill>
                <a:latin typeface="Lobster 1.4" pitchFamily="50" charset="0"/>
              </a:defRPr>
            </a:lvl1pPr>
          </a:lstStyle>
          <a:p>
            <a:pPr lvl="0"/>
            <a:r>
              <a:rPr lang="de-DE" dirty="0" smtClean="0"/>
              <a:t>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1691680" cy="260648"/>
          </a:xfrm>
          <a:prstGeom prst="rect">
            <a:avLst/>
          </a:prstGeom>
        </p:spPr>
        <p:txBody>
          <a:bodyPr/>
          <a:lstStyle/>
          <a:p>
            <a:fld id="{49009F1C-25D2-4D02-B5E1-1CF1D044B88A}" type="datetime1">
              <a:rPr lang="de-DE" smtClean="0"/>
              <a:pPr/>
              <a:t>14.05.2012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760640" cy="26064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1691680" cy="260648"/>
          </a:xfrm>
          <a:prstGeom prst="rect">
            <a:avLst/>
          </a:prstGeom>
        </p:spPr>
        <p:txBody>
          <a:bodyPr/>
          <a:lstStyle/>
          <a:p>
            <a:fld id="{84001CC4-1CE1-4BBA-BB24-049787A9E3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71600" y="1268760"/>
            <a:ext cx="7200800" cy="432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 smtClean="0"/>
              <a:t>CONTENT</a:t>
            </a:r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rgbClr val="00B7FF"/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jmrtn.com/notes/2012/02/17/design-patterns.html" TargetMode="External"/><Relationship Id="rId2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noun/first-aid/" TargetMode="External"/><Relationship Id="rId2" Type="http://schemas.openxmlformats.org/officeDocument/2006/relationships/hyperlink" Target="http://www.labnol.org/software/tutorials/advice-select-best-fonts-for-powerpoint-presentation-slides/335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dypalmer.com/2008/05/singletons/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ssnamer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nkinsci/jenkins/blob/master/core/src/main/java/jenkins/model/Jenkins.java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"Always code as if the guy who ends up maintaining your code will be a violent psychopath who knows where you live."  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/>
            </a:r>
            <a:b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</a:br>
            <a:endParaRPr lang="en-US" sz="4400" dirty="0" smtClean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  <a:p>
            <a:pPr algn="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 Martin Golding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800" dirty="0" smtClean="0">
                <a:solidFill>
                  <a:srgbClr val="00B7FF"/>
                </a:solidFill>
              </a:rPr>
              <a:t>aussagekräftige</a:t>
            </a:r>
            <a:endParaRPr lang="en-US" sz="8800" dirty="0">
              <a:solidFill>
                <a:srgbClr val="FF00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Erzeuge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Unterschiede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Rather than “a general reusable solution to a commonly occurring problem”, I currently think of design patterns as a shared vocabulary for discussing the observable commonalities between two or more solutions, </a:t>
            </a:r>
            <a:r>
              <a:rPr lang="en-US" dirty="0" smtClean="0"/>
              <a:t>after they’ve emerged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3861048"/>
            <a:ext cx="7200800" cy="1728192"/>
          </a:xfrm>
        </p:spPr>
        <p:txBody>
          <a:bodyPr>
            <a:normAutofit/>
          </a:bodyPr>
          <a:lstStyle/>
          <a:p>
            <a:r>
              <a:rPr lang="de-AT" sz="2000" dirty="0" smtClean="0">
                <a:latin typeface="Roboto" pitchFamily="2" charset="0"/>
                <a:ea typeface="Roboto" pitchFamily="2" charset="0"/>
                <a:hlinkClick r:id="rId2"/>
              </a:rPr>
              <a:t>https://twitter.com/#!/jmrtn</a:t>
            </a:r>
            <a:r>
              <a:rPr lang="de-AT" sz="12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de-AT" sz="1200" dirty="0" smtClean="0">
                <a:latin typeface="Roboto" pitchFamily="2" charset="0"/>
                <a:ea typeface="Roboto" pitchFamily="2" charset="0"/>
              </a:rPr>
            </a:br>
            <a:r>
              <a:rPr lang="de-AT" sz="1200" dirty="0" smtClean="0">
                <a:latin typeface="Roboto" pitchFamily="2" charset="0"/>
                <a:ea typeface="Roboto" pitchFamily="2" charset="0"/>
                <a:hlinkClick r:id="rId3"/>
              </a:rPr>
              <a:t/>
            </a:r>
            <a:br>
              <a:rPr lang="de-AT" sz="1200" dirty="0" smtClean="0">
                <a:latin typeface="Roboto" pitchFamily="2" charset="0"/>
                <a:ea typeface="Roboto" pitchFamily="2" charset="0"/>
                <a:hlinkClick r:id="rId3"/>
              </a:rPr>
            </a:br>
            <a:r>
              <a:rPr lang="de-AT" sz="1200" dirty="0" smtClean="0">
                <a:latin typeface="Roboto" pitchFamily="2" charset="0"/>
                <a:ea typeface="Roboto" pitchFamily="2" charset="0"/>
                <a:hlinkClick r:id="rId3"/>
              </a:rPr>
              <a:t>http://jmrtn.com/notes/2012/02/17/design-patterns.html</a:t>
            </a:r>
            <a:endParaRPr lang="en-US" sz="12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C:\Users\Johannes Hofmeister\Desktop\documents\EmpathicCode\me-laughing-in-madrid-cropp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340768"/>
            <a:ext cx="2774529" cy="27745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67544" y="33265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Simple First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788024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Binary Dependency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788024" y="33265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Abstraction Segregation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948264" y="332656"/>
            <a:ext cx="1800200" cy="1800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Domain Relationship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627784" y="33265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Paradigm-Commitment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948264" y="4653136"/>
            <a:ext cx="1800200" cy="1800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Weasel Word Removal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67544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Listening </a:t>
            </a:r>
            <a:br>
              <a:rPr lang="en-US" sz="2000" dirty="0" smtClean="0"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latin typeface="Roboto" pitchFamily="2" charset="0"/>
                <a:ea typeface="Roboto" pitchFamily="2" charset="0"/>
              </a:rPr>
              <a:t>and </a:t>
            </a:r>
            <a:br>
              <a:rPr lang="en-US" sz="2000" dirty="0" smtClean="0"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latin typeface="Roboto" pitchFamily="2" charset="0"/>
                <a:ea typeface="Roboto" pitchFamily="2" charset="0"/>
              </a:rPr>
              <a:t>Learning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948264" y="2492896"/>
            <a:ext cx="1800200" cy="1800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Domain Language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88024" y="465313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Patterns aren’t solutions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627784" y="465313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Eloquence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67544" y="465313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Shared Under-standing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627784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Languages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err="1" smtClean="0">
                <a:solidFill>
                  <a:srgbClr val="FF00FF"/>
                </a:solidFill>
              </a:rPr>
              <a:t>DomänenBEZUG</a:t>
            </a:r>
            <a:endParaRPr lang="en-US" sz="8000" dirty="0">
              <a:solidFill>
                <a:srgbClr val="FF00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Wenn du darüber sprichst…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683568" y="3933056"/>
            <a:ext cx="7776864" cy="935161"/>
          </a:xfrm>
        </p:spPr>
        <p:txBody>
          <a:bodyPr/>
          <a:lstStyle/>
          <a:p>
            <a:r>
              <a:rPr lang="de-DE" dirty="0" smtClean="0"/>
              <a:t>…ist es wahrscheinlich wichtig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9600" dirty="0" smtClean="0">
                <a:solidFill>
                  <a:srgbClr val="FF00FF"/>
                </a:solidFill>
              </a:rPr>
              <a:t>Domänensprache</a:t>
            </a:r>
            <a:endParaRPr lang="en-US" sz="9600" dirty="0">
              <a:solidFill>
                <a:srgbClr val="FF00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Ubiquitous Language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683568" y="3933056"/>
            <a:ext cx="7776864" cy="935161"/>
          </a:xfrm>
        </p:spPr>
        <p:txBody>
          <a:bodyPr/>
          <a:lstStyle/>
          <a:p>
            <a:r>
              <a:rPr lang="de-DE" sz="4000" dirty="0" smtClean="0"/>
              <a:t>Gegen Babylonische Sprachverwirrung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0" y="1988840"/>
            <a:ext cx="8640960" cy="2880320"/>
          </a:xfrm>
        </p:spPr>
        <p:txBody>
          <a:bodyPr/>
          <a:lstStyle/>
          <a:p>
            <a:r>
              <a:rPr lang="en-US" sz="16600" dirty="0" smtClean="0">
                <a:solidFill>
                  <a:srgbClr val="00B7FF"/>
                </a:solidFill>
              </a:rPr>
              <a:t>REPOSITORY</a:t>
            </a:r>
            <a:endParaRPr lang="en-US" sz="16600" dirty="0">
              <a:solidFill>
                <a:srgbClr val="00B7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DE" sz="2000" b="1" dirty="0" err="1">
                <a:latin typeface="Consolas"/>
              </a:rPr>
              <a:t>public</a:t>
            </a:r>
            <a:r>
              <a:rPr lang="de-DE" sz="2000" b="1" dirty="0">
                <a:latin typeface="Consolas"/>
              </a:rPr>
              <a:t> </a:t>
            </a:r>
            <a:r>
              <a:rPr lang="de-DE" sz="2000" b="1" dirty="0" err="1">
                <a:latin typeface="Consolas"/>
              </a:rPr>
              <a:t>class</a:t>
            </a:r>
            <a:r>
              <a:rPr lang="de-DE" sz="2000" b="1" dirty="0">
                <a:latin typeface="Consolas"/>
              </a:rPr>
              <a:t> </a:t>
            </a:r>
            <a:r>
              <a:rPr lang="de-DE" sz="2000" b="1" dirty="0" err="1">
                <a:solidFill>
                  <a:srgbClr val="FF00FF"/>
                </a:solidFill>
                <a:latin typeface="Consolas"/>
              </a:rPr>
              <a:t>Customer</a:t>
            </a:r>
            <a:r>
              <a:rPr lang="de-DE" sz="2000" b="1" dirty="0" err="1">
                <a:latin typeface="Consolas"/>
              </a:rPr>
              <a:t>Repository</a:t>
            </a:r>
            <a:r>
              <a:rPr lang="de-DE" sz="2000" b="1" dirty="0">
                <a:solidFill>
                  <a:srgbClr val="CFCFCF"/>
                </a:solidFill>
                <a:latin typeface="Consolas"/>
              </a:rPr>
              <a:t/>
            </a:r>
            <a:br>
              <a:rPr lang="de-DE" sz="2000" b="1" dirty="0">
                <a:solidFill>
                  <a:srgbClr val="CFCFCF"/>
                </a:solidFill>
                <a:latin typeface="Consolas"/>
              </a:rPr>
            </a:br>
            <a:r>
              <a:rPr lang="de-DE" sz="2000" b="1" dirty="0">
                <a:solidFill>
                  <a:srgbClr val="CFCFCF"/>
                </a:solidFill>
                <a:latin typeface="Consolas"/>
              </a:rPr>
              <a:t>{</a:t>
            </a:r>
            <a:br>
              <a:rPr lang="de-DE" sz="2000" b="1" dirty="0">
                <a:solidFill>
                  <a:srgbClr val="CFCFCF"/>
                </a:solidFill>
                <a:latin typeface="Consolas"/>
              </a:rPr>
            </a:br>
            <a:r>
              <a:rPr lang="de-DE" sz="2000" b="1" dirty="0" smtClean="0">
                <a:solidFill>
                  <a:srgbClr val="CFCFCF"/>
                </a:solidFill>
                <a:latin typeface="Consolas"/>
              </a:rPr>
              <a:t>   </a:t>
            </a:r>
            <a:r>
              <a:rPr lang="de-DE" sz="2000" b="1" dirty="0" err="1" smtClean="0">
                <a:latin typeface="Consolas"/>
              </a:rPr>
              <a:t>IEnumerable</a:t>
            </a:r>
            <a:r>
              <a:rPr lang="de-DE" sz="2000" b="1" dirty="0" smtClean="0">
                <a:solidFill>
                  <a:srgbClr val="CFCFCF"/>
                </a:solidFill>
                <a:latin typeface="Consolas"/>
              </a:rPr>
              <a:t>&lt;</a:t>
            </a:r>
            <a:r>
              <a:rPr lang="de-DE" sz="2000" b="1" dirty="0" smtClean="0">
                <a:solidFill>
                  <a:srgbClr val="FF00FF"/>
                </a:solidFill>
                <a:latin typeface="Consolas"/>
              </a:rPr>
              <a:t>Customer</a:t>
            </a:r>
            <a:r>
              <a:rPr lang="de-DE" sz="2000" b="1" dirty="0">
                <a:solidFill>
                  <a:srgbClr val="CFCFCF"/>
                </a:solidFill>
                <a:latin typeface="Consolas"/>
              </a:rPr>
              <a:t>&gt; </a:t>
            </a:r>
            <a:r>
              <a:rPr lang="de-DE" sz="2000" b="1" dirty="0" smtClean="0">
                <a:solidFill>
                  <a:srgbClr val="CFCFCF"/>
                </a:solidFill>
                <a:latin typeface="Consolas"/>
              </a:rPr>
              <a:t/>
            </a:r>
            <a:br>
              <a:rPr lang="de-DE" sz="2000" b="1" dirty="0" smtClean="0">
                <a:solidFill>
                  <a:srgbClr val="CFCFCF"/>
                </a:solidFill>
                <a:latin typeface="Consolas"/>
              </a:rPr>
            </a:br>
            <a:r>
              <a:rPr lang="de-DE" sz="2000" b="1" dirty="0" smtClean="0">
                <a:solidFill>
                  <a:srgbClr val="CFCFCF"/>
                </a:solidFill>
                <a:latin typeface="Consolas"/>
              </a:rPr>
              <a:t>   </a:t>
            </a:r>
            <a:r>
              <a:rPr lang="de-DE" sz="2000" b="1" dirty="0" err="1" smtClean="0">
                <a:solidFill>
                  <a:srgbClr val="CFCFCF"/>
                </a:solidFill>
                <a:latin typeface="Consolas"/>
              </a:rPr>
              <a:t>Get</a:t>
            </a:r>
            <a:r>
              <a:rPr lang="de-DE" sz="2000" b="1" dirty="0" err="1" smtClean="0">
                <a:solidFill>
                  <a:srgbClr val="FF00FF"/>
                </a:solidFill>
                <a:latin typeface="Consolas"/>
              </a:rPr>
              <a:t>Customers</a:t>
            </a:r>
            <a:r>
              <a:rPr lang="de-DE" sz="2000" b="1" dirty="0" err="1" smtClean="0">
                <a:solidFill>
                  <a:srgbClr val="CFCFCF"/>
                </a:solidFill>
                <a:latin typeface="Consolas"/>
              </a:rPr>
              <a:t>ByYearOfBirth</a:t>
            </a:r>
            <a:r>
              <a:rPr lang="de-DE" sz="2000" b="1" dirty="0" smtClean="0">
                <a:solidFill>
                  <a:srgbClr val="CFCFCF"/>
                </a:solidFill>
                <a:latin typeface="Consolas"/>
              </a:rPr>
              <a:t>(</a:t>
            </a:r>
            <a:r>
              <a:rPr lang="de-DE" sz="2000" b="1" dirty="0" err="1" smtClean="0">
                <a:latin typeface="Consolas"/>
              </a:rPr>
              <a:t>DateTime</a:t>
            </a:r>
            <a:r>
              <a:rPr lang="de-DE" sz="2000" b="1" dirty="0" smtClean="0">
                <a:solidFill>
                  <a:srgbClr val="CFCFCF"/>
                </a:solidFill>
                <a:latin typeface="Consolas"/>
              </a:rPr>
              <a:t>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yearOfBirth</a:t>
            </a:r>
            <a:r>
              <a:rPr lang="de-DE" sz="2000" b="1" dirty="0">
                <a:solidFill>
                  <a:srgbClr val="CFCFCF"/>
                </a:solidFill>
                <a:latin typeface="Consolas"/>
              </a:rPr>
              <a:t>)</a:t>
            </a:r>
            <a:br>
              <a:rPr lang="de-DE" sz="2000" b="1" dirty="0">
                <a:solidFill>
                  <a:srgbClr val="CFCFCF"/>
                </a:solidFill>
                <a:latin typeface="Consolas"/>
              </a:rPr>
            </a:br>
            <a:r>
              <a:rPr lang="de-DE" sz="2000" b="1" dirty="0">
                <a:solidFill>
                  <a:srgbClr val="CFCFCF"/>
                </a:solidFill>
                <a:latin typeface="Consolas"/>
              </a:rPr>
              <a:t>   </a:t>
            </a:r>
            <a:r>
              <a:rPr lang="de-DE" sz="2000" b="1" dirty="0" smtClean="0">
                <a:solidFill>
                  <a:srgbClr val="CFCFCF"/>
                </a:solidFill>
                <a:latin typeface="Consolas"/>
              </a:rPr>
              <a:t>{</a:t>
            </a:r>
            <a:r>
              <a:rPr lang="de-DE" sz="2000" b="1" dirty="0">
                <a:solidFill>
                  <a:srgbClr val="CFCFCF"/>
                </a:solidFill>
                <a:latin typeface="Consolas"/>
              </a:rPr>
              <a:t/>
            </a:r>
            <a:br>
              <a:rPr lang="de-DE" sz="2000" b="1" dirty="0">
                <a:solidFill>
                  <a:srgbClr val="CFCFCF"/>
                </a:solidFill>
                <a:latin typeface="Consolas"/>
              </a:rPr>
            </a:br>
            <a:r>
              <a:rPr lang="de-DE" sz="2000" b="1" dirty="0">
                <a:solidFill>
                  <a:srgbClr val="CFCFCF"/>
                </a:solidFill>
                <a:latin typeface="Consolas"/>
              </a:rPr>
              <a:t>           </a:t>
            </a:r>
            <a:br>
              <a:rPr lang="de-DE" sz="2000" b="1" dirty="0">
                <a:solidFill>
                  <a:srgbClr val="CFCFCF"/>
                </a:solidFill>
                <a:latin typeface="Consolas"/>
              </a:rPr>
            </a:br>
            <a:r>
              <a:rPr lang="de-DE" sz="2000" b="1" dirty="0">
                <a:solidFill>
                  <a:srgbClr val="CFCFCF"/>
                </a:solidFill>
                <a:latin typeface="Consolas"/>
              </a:rPr>
              <a:t>   </a:t>
            </a:r>
            <a:r>
              <a:rPr lang="de-DE" sz="2000" b="1" dirty="0" smtClean="0">
                <a:solidFill>
                  <a:srgbClr val="CFCFCF"/>
                </a:solidFill>
                <a:latin typeface="Consolas"/>
              </a:rPr>
              <a:t>}</a:t>
            </a:r>
            <a:r>
              <a:rPr lang="de-DE" sz="2000" b="1" dirty="0">
                <a:solidFill>
                  <a:srgbClr val="CFCFCF"/>
                </a:solidFill>
                <a:latin typeface="Consolas"/>
              </a:rPr>
              <a:t/>
            </a:r>
            <a:br>
              <a:rPr lang="de-DE" sz="2000" b="1" dirty="0">
                <a:solidFill>
                  <a:srgbClr val="CFCFCF"/>
                </a:solidFill>
                <a:latin typeface="Consolas"/>
              </a:rPr>
            </a:br>
            <a:r>
              <a:rPr lang="de-DE" sz="2000" b="1" dirty="0">
                <a:solidFill>
                  <a:srgbClr val="CFCFCF"/>
                </a:solidFill>
                <a:latin typeface="Consolas"/>
              </a:rPr>
              <a:t>}</a:t>
            </a:r>
            <a:br>
              <a:rPr lang="de-DE" sz="2000" b="1" dirty="0">
                <a:solidFill>
                  <a:srgbClr val="CFCFCF"/>
                </a:solidFill>
                <a:latin typeface="Consolas"/>
              </a:rPr>
            </a:br>
            <a:endParaRPr lang="en-US" sz="2000" b="1" dirty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Consolas"/>
              </a:rPr>
              <a:t>public class </a:t>
            </a:r>
            <a:r>
              <a:rPr lang="en-US" sz="2000" b="1" dirty="0" err="1">
                <a:latin typeface="Consolas"/>
              </a:rPr>
              <a:t>Customer</a:t>
            </a:r>
            <a:r>
              <a:rPr lang="en-US" sz="2000" b="1" dirty="0" err="1">
                <a:solidFill>
                  <a:srgbClr val="FF00FF"/>
                </a:solidFill>
                <a:latin typeface="Consolas"/>
              </a:rPr>
              <a:t>Repository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/>
              </a:rPr>
            </a:br>
            <a:r>
              <a:rPr lang="en-US" sz="2000" b="1" dirty="0">
                <a:solidFill>
                  <a:schemeClr val="bg1"/>
                </a:solidFill>
                <a:latin typeface="Consolas"/>
              </a:rPr>
              <a:t>{ </a:t>
            </a:r>
            <a:br>
              <a:rPr lang="en-US" sz="2000" b="1" dirty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 </a:t>
            </a:r>
            <a:r>
              <a:rPr lang="en-US" sz="2000" b="1" dirty="0" err="1" smtClean="0">
                <a:latin typeface="Consolas"/>
              </a:rPr>
              <a:t>IEnumerable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&lt;Customer</a:t>
            </a:r>
            <a:r>
              <a:rPr lang="en-US" sz="2000" b="1" dirty="0">
                <a:solidFill>
                  <a:schemeClr val="bg1"/>
                </a:solidFill>
                <a:latin typeface="Consolas"/>
              </a:rPr>
              <a:t>&gt; 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nsolas"/>
              </a:rPr>
              <a:t>GetByYearOfBirth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2000" b="1" dirty="0" err="1" smtClean="0">
                <a:latin typeface="Consolas"/>
              </a:rPr>
              <a:t>DateTime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/>
              </a:rPr>
              <a:t>yearOfBirth</a:t>
            </a:r>
            <a:r>
              <a:rPr lang="en-US" sz="2000" b="1" dirty="0">
                <a:solidFill>
                  <a:schemeClr val="bg1"/>
                </a:solidFill>
                <a:latin typeface="Consolas"/>
              </a:rPr>
              <a:t>)</a:t>
            </a:r>
            <a:br>
              <a:rPr lang="en-US" sz="2000" b="1" dirty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 {</a:t>
            </a:r>
            <a:r>
              <a:rPr lang="en-US" sz="2000" b="1" dirty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 }</a:t>
            </a:r>
            <a:r>
              <a:rPr lang="en-US" sz="2000" b="1" dirty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/>
              </a:rPr>
            </a:br>
            <a:r>
              <a:rPr lang="en-US" sz="2000" b="1" dirty="0">
                <a:solidFill>
                  <a:schemeClr val="bg1"/>
                </a:solidFill>
                <a:latin typeface="Consolas"/>
              </a:rPr>
              <a:t>}</a:t>
            </a:r>
            <a:endParaRPr lang="en-US" sz="2000" b="1" dirty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Consolas"/>
              </a:rPr>
              <a:t>public class </a:t>
            </a:r>
            <a:r>
              <a:rPr lang="en-US" sz="2000" b="1" dirty="0" smtClean="0">
                <a:latin typeface="Consolas"/>
              </a:rPr>
              <a:t>Customer</a:t>
            </a:r>
            <a:r>
              <a:rPr lang="en-US" sz="2000" b="1" dirty="0" smtClean="0">
                <a:solidFill>
                  <a:srgbClr val="FF00FF"/>
                </a:solidFill>
                <a:latin typeface="Consolas"/>
              </a:rPr>
              <a:t>s</a:t>
            </a:r>
            <a:r>
              <a:rPr lang="en-US" sz="2000" b="1" dirty="0" smtClean="0">
                <a:latin typeface="Consolas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/>
              </a:rPr>
            </a:br>
            <a:r>
              <a:rPr lang="en-US" sz="2000" b="1" dirty="0">
                <a:solidFill>
                  <a:schemeClr val="bg1"/>
                </a:solidFill>
                <a:latin typeface="Consolas"/>
              </a:rPr>
              <a:t>{ </a:t>
            </a:r>
            <a:br>
              <a:rPr lang="en-US" sz="2000" b="1" dirty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 </a:t>
            </a:r>
            <a:r>
              <a:rPr lang="en-US" sz="2000" b="1" dirty="0" err="1" smtClean="0">
                <a:latin typeface="Consolas"/>
              </a:rPr>
              <a:t>IEnumerable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&lt;Customer</a:t>
            </a:r>
            <a:r>
              <a:rPr lang="en-US" sz="2000" b="1" dirty="0">
                <a:solidFill>
                  <a:schemeClr val="bg1"/>
                </a:solidFill>
                <a:latin typeface="Consolas"/>
              </a:rPr>
              <a:t>&gt; 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en-US" sz="2000" b="1" dirty="0" err="1" smtClean="0">
                <a:solidFill>
                  <a:srgbClr val="FF00FF"/>
                </a:solidFill>
                <a:latin typeface="Consolas"/>
              </a:rPr>
              <a:t>GetBy</a:t>
            </a:r>
            <a:r>
              <a:rPr lang="en-US" sz="2000" b="1" dirty="0" err="1" smtClean="0">
                <a:solidFill>
                  <a:schemeClr val="bg1"/>
                </a:solidFill>
                <a:latin typeface="Consolas"/>
              </a:rPr>
              <a:t>YearOfBirth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2000" b="1" dirty="0" err="1" smtClean="0">
                <a:latin typeface="Consolas"/>
              </a:rPr>
              <a:t>DateTime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/>
              </a:rPr>
              <a:t>yearOfBirth</a:t>
            </a:r>
            <a:r>
              <a:rPr lang="en-US" sz="2000" b="1" dirty="0">
                <a:solidFill>
                  <a:schemeClr val="bg1"/>
                </a:solidFill>
                <a:latin typeface="Consolas"/>
              </a:rPr>
              <a:t>)</a:t>
            </a:r>
            <a:br>
              <a:rPr lang="en-US" sz="2000" b="1" dirty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 {</a:t>
            </a:r>
            <a:r>
              <a:rPr lang="en-US" sz="2000" b="1" dirty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 }</a:t>
            </a:r>
            <a:r>
              <a:rPr lang="en-US" sz="2000" b="1" dirty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/>
              </a:rPr>
            </a:br>
            <a:r>
              <a:rPr lang="en-US" sz="2000" b="1" dirty="0">
                <a:solidFill>
                  <a:schemeClr val="bg1"/>
                </a:solidFill>
                <a:latin typeface="Consolas"/>
              </a:rPr>
              <a:t>}</a:t>
            </a:r>
            <a:endParaRPr lang="en-US" sz="2000" b="1" dirty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Consolas"/>
              </a:rPr>
              <a:t>public class Customers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{ </a:t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 </a:t>
            </a:r>
            <a:r>
              <a:rPr lang="en-US" sz="2000" b="1" dirty="0" err="1" smtClean="0">
                <a:latin typeface="Consolas"/>
              </a:rPr>
              <a:t>IEnumerable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&lt;Customer&gt; </a:t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 </a:t>
            </a:r>
            <a:r>
              <a:rPr lang="en-US" sz="2000" b="1" dirty="0" err="1" smtClean="0">
                <a:solidFill>
                  <a:srgbClr val="FF00FF"/>
                </a:solidFill>
                <a:latin typeface="Consolas"/>
              </a:rPr>
              <a:t>BornIn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2000" b="1" dirty="0" err="1" smtClean="0">
                <a:latin typeface="Consolas"/>
              </a:rPr>
              <a:t>DateTime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nsolas"/>
              </a:rPr>
              <a:t>yearOfBirth</a:t>
            </a: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)</a:t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 {</a:t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   }</a:t>
            </a:r>
            <a:br>
              <a:rPr lang="en-US" sz="2000" b="1" dirty="0" smtClean="0">
                <a:solidFill>
                  <a:schemeClr val="bg1"/>
                </a:solidFill>
                <a:latin typeface="Consolas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/>
              </a:rPr>
              <a:t>}</a:t>
            </a:r>
            <a:endParaRPr lang="en-US" sz="2000" b="1" dirty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800" dirty="0" err="1" smtClean="0">
                <a:solidFill>
                  <a:srgbClr val="00B7FF"/>
                </a:solidFill>
              </a:rPr>
              <a:t>Suchbare</a:t>
            </a:r>
            <a:endParaRPr lang="en-US" sz="8800" dirty="0">
              <a:solidFill>
                <a:srgbClr val="00B7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Verwende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Namen</a:t>
            </a:r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Systemische Metapher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rgbClr val="FF00FF"/>
                </a:solidFill>
              </a:rPr>
              <a:t>Klare Namen</a:t>
            </a:r>
            <a:endParaRPr 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sz="1200" dirty="0" err="1" smtClean="0">
                <a:latin typeface="Roboto" pitchFamily="2" charset="0"/>
                <a:ea typeface="Roboto" pitchFamily="2" charset="0"/>
              </a:rPr>
              <a:t>Inspired</a:t>
            </a:r>
            <a:r>
              <a:rPr lang="de-AT" sz="1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AT" sz="1200" dirty="0" err="1" smtClean="0">
                <a:latin typeface="Roboto" pitchFamily="2" charset="0"/>
                <a:ea typeface="Roboto" pitchFamily="2" charset="0"/>
              </a:rPr>
              <a:t>by</a:t>
            </a:r>
            <a:r>
              <a:rPr lang="de-AT" sz="1200" dirty="0" smtClean="0">
                <a:latin typeface="Roboto" pitchFamily="2" charset="0"/>
                <a:ea typeface="Roboto" pitchFamily="2" charset="0"/>
              </a:rPr>
              <a:t> and using the </a:t>
            </a:r>
            <a:r>
              <a:rPr lang="de-AT" sz="1200" dirty="0" err="1" smtClean="0">
                <a:latin typeface="Roboto" pitchFamily="2" charset="0"/>
                <a:ea typeface="Roboto" pitchFamily="2" charset="0"/>
              </a:rPr>
              <a:t>fonts</a:t>
            </a:r>
            <a:r>
              <a:rPr lang="de-AT" sz="1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AT" sz="1200" dirty="0" err="1" smtClean="0">
                <a:latin typeface="Roboto" pitchFamily="2" charset="0"/>
                <a:ea typeface="Roboto" pitchFamily="2" charset="0"/>
              </a:rPr>
              <a:t>suggested</a:t>
            </a:r>
            <a:r>
              <a:rPr lang="de-AT" sz="1200" dirty="0" smtClean="0">
                <a:latin typeface="Roboto" pitchFamily="2" charset="0"/>
                <a:ea typeface="Roboto" pitchFamily="2" charset="0"/>
              </a:rPr>
              <a:t> at</a:t>
            </a:r>
            <a:br>
              <a:rPr lang="de-AT" sz="1200" dirty="0" smtClean="0">
                <a:latin typeface="Roboto" pitchFamily="2" charset="0"/>
                <a:ea typeface="Roboto" pitchFamily="2" charset="0"/>
              </a:rPr>
            </a:br>
            <a:r>
              <a:rPr lang="de-AT" sz="1200" dirty="0" smtClean="0">
                <a:latin typeface="Roboto" pitchFamily="2" charset="0"/>
                <a:ea typeface="Roboto" pitchFamily="2" charset="0"/>
                <a:hlinkClick r:id="rId2"/>
              </a:rPr>
              <a:t>http://www.labnol.org/software/tutorials/advice-select-best-fonts-for-powerpoint-presentation-slides/3355</a:t>
            </a:r>
            <a:r>
              <a:rPr lang="de-AT" sz="1200" dirty="0" smtClean="0">
                <a:latin typeface="Roboto" pitchFamily="2" charset="0"/>
                <a:ea typeface="Roboto" pitchFamily="2" charset="0"/>
                <a:hlinkClick r:id="rId2"/>
              </a:rPr>
              <a:t>/</a:t>
            </a:r>
            <a:r>
              <a:rPr lang="de-AT" sz="12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de-AT" sz="1200" dirty="0" smtClean="0">
                <a:latin typeface="Roboto" pitchFamily="2" charset="0"/>
                <a:ea typeface="Roboto" pitchFamily="2" charset="0"/>
              </a:rPr>
            </a:br>
            <a:r>
              <a:rPr lang="de-AT" sz="12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de-AT" sz="1200" dirty="0" smtClean="0">
                <a:latin typeface="Roboto" pitchFamily="2" charset="0"/>
                <a:ea typeface="Roboto" pitchFamily="2" charset="0"/>
              </a:rPr>
            </a:br>
            <a:r>
              <a:rPr lang="de-AT" sz="1200" dirty="0" err="1" smtClean="0">
                <a:latin typeface="Roboto" pitchFamily="2" charset="0"/>
                <a:ea typeface="Roboto" pitchFamily="2" charset="0"/>
              </a:rPr>
              <a:t>Health</a:t>
            </a:r>
            <a:r>
              <a:rPr lang="de-AT" sz="1200" dirty="0">
                <a:latin typeface="Roboto" pitchFamily="2" charset="0"/>
                <a:ea typeface="Roboto" pitchFamily="2" charset="0"/>
              </a:rPr>
              <a:t/>
            </a:r>
            <a:br>
              <a:rPr lang="de-AT" sz="1200" dirty="0">
                <a:latin typeface="Roboto" pitchFamily="2" charset="0"/>
                <a:ea typeface="Roboto" pitchFamily="2" charset="0"/>
              </a:rPr>
            </a:br>
            <a:r>
              <a:rPr lang="de-DE" sz="1200" dirty="0">
                <a:latin typeface="Roboto" pitchFamily="2" charset="0"/>
                <a:ea typeface="Roboto" pitchFamily="2" charset="0"/>
                <a:hlinkClick r:id="rId3"/>
              </a:rPr>
              <a:t>http://thenounproject.com/noun/first-aid/#</a:t>
            </a:r>
            <a:r>
              <a:rPr lang="de-DE" sz="1200" dirty="0" smtClean="0">
                <a:latin typeface="Roboto" pitchFamily="2" charset="0"/>
                <a:ea typeface="Roboto" pitchFamily="2" charset="0"/>
                <a:hlinkClick r:id="rId3"/>
              </a:rPr>
              <a:t>icon-No2208</a:t>
            </a:r>
            <a:r>
              <a:rPr lang="de-DE" sz="12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de-DE" sz="1200" dirty="0" smtClean="0">
                <a:latin typeface="Roboto" pitchFamily="2" charset="0"/>
                <a:ea typeface="Roboto" pitchFamily="2" charset="0"/>
              </a:rPr>
            </a:br>
            <a:r>
              <a:rPr lang="de-DE" sz="12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de-DE" sz="1200" dirty="0" smtClean="0">
                <a:latin typeface="Roboto" pitchFamily="2" charset="0"/>
                <a:ea typeface="Roboto" pitchFamily="2" charset="0"/>
              </a:rPr>
            </a:br>
            <a:r>
              <a:rPr lang="de-DE" sz="1200" dirty="0">
                <a:latin typeface="Roboto" pitchFamily="2" charset="0"/>
                <a:ea typeface="Roboto" pitchFamily="2" charset="0"/>
              </a:rPr>
              <a:t/>
            </a:r>
            <a:br>
              <a:rPr lang="de-DE" sz="1200" dirty="0">
                <a:latin typeface="Roboto" pitchFamily="2" charset="0"/>
                <a:ea typeface="Roboto" pitchFamily="2" charset="0"/>
              </a:rPr>
            </a:br>
            <a:r>
              <a:rPr lang="de-DE" sz="1200" dirty="0">
                <a:latin typeface="Roboto" pitchFamily="2" charset="0"/>
                <a:ea typeface="Roboto" pitchFamily="2" charset="0"/>
              </a:rPr>
              <a:t/>
            </a:r>
            <a:br>
              <a:rPr lang="de-DE" sz="1200" dirty="0">
                <a:latin typeface="Roboto" pitchFamily="2" charset="0"/>
                <a:ea typeface="Roboto" pitchFamily="2" charset="0"/>
              </a:rPr>
            </a:br>
            <a:r>
              <a:rPr lang="de-DE" sz="1200" dirty="0" smtClean="0">
                <a:latin typeface="Roboto" pitchFamily="2" charset="0"/>
                <a:ea typeface="Roboto" pitchFamily="2" charset="0"/>
              </a:rPr>
              <a:t>Andy Palmer on Singletons</a:t>
            </a:r>
            <a:br>
              <a:rPr lang="de-DE" sz="1200" dirty="0" smtClean="0">
                <a:latin typeface="Roboto" pitchFamily="2" charset="0"/>
                <a:ea typeface="Roboto" pitchFamily="2" charset="0"/>
              </a:rPr>
            </a:br>
            <a:r>
              <a:rPr lang="de-DE" sz="1200" dirty="0" smtClean="0">
                <a:latin typeface="Roboto" pitchFamily="2" charset="0"/>
                <a:ea typeface="Roboto" pitchFamily="2" charset="0"/>
                <a:hlinkClick r:id="rId4"/>
              </a:rPr>
              <a:t>http</a:t>
            </a:r>
            <a:r>
              <a:rPr lang="de-DE" sz="1200" dirty="0">
                <a:latin typeface="Roboto" pitchFamily="2" charset="0"/>
                <a:ea typeface="Roboto" pitchFamily="2" charset="0"/>
                <a:hlinkClick r:id="rId4"/>
              </a:rPr>
              <a:t>://andypalmer.com/2008/05/singletons/</a:t>
            </a:r>
            <a:endParaRPr lang="en-US" sz="12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67544" y="332656"/>
            <a:ext cx="1800200" cy="1800200"/>
          </a:xfrm>
          <a:prstGeom prst="rect">
            <a:avLst/>
          </a:prstGeom>
          <a:solidFill>
            <a:srgbClr val="00B7FF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Blue</a:t>
            </a:r>
          </a:p>
          <a:p>
            <a:pPr algn="ctr"/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Rgb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,</a:t>
            </a:r>
          </a:p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0,183,255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788024" y="332656"/>
            <a:ext cx="1800200" cy="1800200"/>
          </a:xfrm>
          <a:prstGeom prst="rect">
            <a:avLst/>
          </a:prstGeom>
          <a:solidFill>
            <a:srgbClr val="00DB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Green,</a:t>
            </a:r>
          </a:p>
          <a:p>
            <a:pPr algn="ctr"/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Rgb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0,219,0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948264" y="332656"/>
            <a:ext cx="1800200" cy="1800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Magenta,</a:t>
            </a:r>
          </a:p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#FF00FF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627784" y="332656"/>
            <a:ext cx="1800200" cy="1800200"/>
          </a:xfrm>
          <a:prstGeom prst="rect">
            <a:avLst/>
          </a:prstGeom>
          <a:solidFill>
            <a:srgbClr val="FF74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Orange,</a:t>
            </a:r>
          </a:p>
          <a:p>
            <a:pPr algn="ctr"/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Rgb</a:t>
            </a:r>
            <a:r>
              <a:rPr lang="de-DE" sz="2000" dirty="0" smtClean="0">
                <a:latin typeface="Roboto" pitchFamily="2" charset="0"/>
                <a:ea typeface="Roboto" pitchFamily="2" charset="0"/>
              </a:rPr>
              <a:t>,</a:t>
            </a:r>
          </a:p>
          <a:p>
            <a:pPr algn="ctr"/>
            <a:r>
              <a:rPr lang="de-DE" sz="2000" dirty="0" smtClean="0">
                <a:latin typeface="Roboto" pitchFamily="2" charset="0"/>
                <a:ea typeface="Roboto" pitchFamily="2" charset="0"/>
              </a:rPr>
              <a:t>255,116,0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67544" y="2348880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Light Gray,</a:t>
            </a:r>
          </a:p>
          <a:p>
            <a:pPr algn="ctr"/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Rgb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,</a:t>
            </a:r>
            <a:br>
              <a:rPr lang="en-US" sz="2000" dirty="0" smtClean="0"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latin typeface="Roboto" pitchFamily="2" charset="0"/>
                <a:ea typeface="Roboto" pitchFamily="2" charset="0"/>
              </a:rPr>
              <a:t>191,191,191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2348880"/>
            <a:ext cx="1800200" cy="18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Dark Gray,</a:t>
            </a:r>
          </a:p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Rgb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64,64,64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800" dirty="0" smtClean="0">
                <a:solidFill>
                  <a:srgbClr val="FF00FF"/>
                </a:solidFill>
              </a:rPr>
              <a:t>aussprechbare</a:t>
            </a:r>
            <a:endParaRPr lang="en-US" sz="8800" dirty="0">
              <a:solidFill>
                <a:srgbClr val="FF00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Verwende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Namen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Roboto" pitchFamily="2" charset="0"/>
                <a:ea typeface="Roboto" pitchFamily="2" charset="0"/>
              </a:rPr>
              <a:t>private Date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gen</a:t>
            </a:r>
            <a:r>
              <a:rPr lang="de-DE" dirty="0" err="1" smtClean="0">
                <a:solidFill>
                  <a:srgbClr val="FF00FF"/>
                </a:solidFill>
                <a:latin typeface="Roboto" pitchFamily="2" charset="0"/>
                <a:ea typeface="Roboto" pitchFamily="2" charset="0"/>
              </a:rPr>
              <a:t>ymd</a:t>
            </a:r>
            <a:r>
              <a:rPr lang="de-DE" dirty="0" err="1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  <a:t>hms</a:t>
            </a:r>
            <a:endParaRPr lang="en-US" dirty="0">
              <a:solidFill>
                <a:srgbClr val="00DB00"/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Roboto" pitchFamily="2" charset="0"/>
                <a:ea typeface="Roboto" pitchFamily="2" charset="0"/>
              </a:rPr>
              <a:t>private Date</a:t>
            </a:r>
            <a:br>
              <a:rPr lang="de-DE" dirty="0" smtClean="0">
                <a:latin typeface="Roboto" pitchFamily="2" charset="0"/>
                <a:ea typeface="Roboto" pitchFamily="2" charset="0"/>
              </a:rPr>
            </a:br>
            <a:r>
              <a:rPr lang="de-DE" dirty="0" err="1" smtClean="0">
                <a:latin typeface="Roboto" pitchFamily="2" charset="0"/>
                <a:ea typeface="Roboto" pitchFamily="2" charset="0"/>
              </a:rPr>
              <a:t>generation</a:t>
            </a:r>
            <a:r>
              <a:rPr lang="de-DE" dirty="0" err="1" smtClean="0">
                <a:solidFill>
                  <a:srgbClr val="FF00FF"/>
                </a:solidFill>
                <a:latin typeface="Roboto" pitchFamily="2" charset="0"/>
                <a:ea typeface="Roboto" pitchFamily="2" charset="0"/>
              </a:rPr>
              <a:t>Timestamp</a:t>
            </a:r>
            <a:endParaRPr lang="en-US" dirty="0">
              <a:solidFill>
                <a:srgbClr val="FF00FF"/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  <a:t>	/// &lt;summary&gt;  </a:t>
            </a:r>
            <a:b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  <a:t>	/// 	Gets or sets.  </a:t>
            </a:r>
            <a:b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  <a:t>	/// 	Used for </a:t>
            </a:r>
            <a:r>
              <a:rPr lang="en-US" sz="2000" dirty="0" err="1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  <a:t>Ewiomc</a:t>
            </a:r>
            <a: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  <a:t>.  </a:t>
            </a:r>
            <a:b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  <a:t>	/// &lt;/summary&gt;  </a:t>
            </a:r>
            <a:b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  <a:t>	/// &lt;remarks&gt;  </a:t>
            </a:r>
            <a:b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  <a:t>	/// 	Used internally by the bl.</a:t>
            </a:r>
            <a:b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solidFill>
                  <a:srgbClr val="00DB00"/>
                </a:solidFill>
                <a:latin typeface="Roboto" pitchFamily="2" charset="0"/>
                <a:ea typeface="Roboto" pitchFamily="2" charset="0"/>
              </a:rPr>
              <a:t>	/// &lt;/remarks&gt;  </a:t>
            </a:r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	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public string </a:t>
            </a:r>
            <a:r>
              <a:rPr lang="en-US" sz="20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Vdewgvgwid</a:t>
            </a:r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;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; }  </a:t>
            </a:r>
            <a:b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	WTF? </a:t>
            </a:r>
            <a:r>
              <a:rPr lang="en-US" sz="20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Ich</a:t>
            </a:r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geh</a:t>
            </a:r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heim</a:t>
            </a:r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US" sz="2000" b="1" dirty="0" smtClean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DB00"/>
                </a:solidFill>
              </a:rPr>
              <a:t>Klassen</a:t>
            </a:r>
            <a:r>
              <a:rPr lang="de-DE" dirty="0" smtClean="0">
                <a:solidFill>
                  <a:srgbClr val="00B7FF"/>
                </a:solidFill>
              </a:rPr>
              <a:t>namen</a:t>
            </a:r>
            <a:endParaRPr lang="en-US" dirty="0">
              <a:solidFill>
                <a:srgbClr val="00B7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Aussage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kräftig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“Classes and objects should have noun or noun phrase names like customer, </a:t>
            </a:r>
            <a:r>
              <a:rPr lang="en-US" dirty="0" err="1" smtClean="0"/>
              <a:t>WikiPage</a:t>
            </a:r>
            <a:r>
              <a:rPr lang="en-US" dirty="0" smtClean="0"/>
              <a:t>, Account, and </a:t>
            </a:r>
            <a:r>
              <a:rPr lang="en-US" dirty="0" err="1" smtClean="0"/>
              <a:t>Addressparser</a:t>
            </a:r>
            <a:r>
              <a:rPr lang="en-US" dirty="0" smtClean="0"/>
              <a:t>. Avoid words like manager, Processor,, Data, or Info in the Name of a class. A class Name should not be a verb.”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“Classes and objects should have noun or noun phrase names like customer,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WikiPage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Account,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Addressparser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Avoid words like manager, Processor,, Data, or Info in the Name of a class. A class Name should not be a verb.”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“Classes and objects should have </a:t>
            </a:r>
            <a:r>
              <a:rPr lang="en-US" dirty="0" smtClean="0"/>
              <a:t>noun or noun phrase names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like customer,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WikiPage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Account,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Addressparser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Avoid words like manager, Processor,, Data, or Info in the Name of a class. A class Name should not be a verb.”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annes Hofmeister\Desktop\riverglid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3816424" cy="956521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5148064" y="76470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@riverglide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C:\Users\Johannes Hofmeister\Desktop\profile_photo_b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483604"/>
            <a:ext cx="1201525" cy="1944216"/>
          </a:xfrm>
          <a:prstGeom prst="rect">
            <a:avLst/>
          </a:prstGeom>
          <a:noFill/>
        </p:spPr>
      </p:pic>
      <p:pic>
        <p:nvPicPr>
          <p:cNvPr id="3076" name="Picture 4" descr="C:\Users\Johannes Hofmeister\Desktop\iPh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9979" y="2483604"/>
            <a:ext cx="1656184" cy="1894402"/>
          </a:xfrm>
          <a:prstGeom prst="rect">
            <a:avLst/>
          </a:prstGeom>
          <a:noFill/>
        </p:spPr>
      </p:pic>
      <p:pic>
        <p:nvPicPr>
          <p:cNvPr id="3077" name="Picture 5" descr="C:\Users\Johannes Hofmeister\Desktop\and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492896"/>
            <a:ext cx="1872208" cy="1872208"/>
          </a:xfrm>
          <a:prstGeom prst="rect">
            <a:avLst/>
          </a:prstGeom>
          <a:noFill/>
        </p:spPr>
      </p:pic>
      <p:sp>
        <p:nvSpPr>
          <p:cNvPr id="17" name="Rechteck 16"/>
          <p:cNvSpPr/>
          <p:nvPr/>
        </p:nvSpPr>
        <p:spPr>
          <a:xfrm>
            <a:off x="251520" y="4283804"/>
            <a:ext cx="84249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467544" y="4293096"/>
            <a:ext cx="16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@andypalmer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367931" y="4293096"/>
            <a:ext cx="242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@antonymarcano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932040" y="4293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@jmrtn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Picture 2" descr="C:\Users\Johannes Hofmeister\Desktop\Float\lefot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1914" r="867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83604"/>
            <a:ext cx="2398875" cy="17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804248" y="4293096"/>
            <a:ext cx="20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@pro_cessor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7" name="Picture 3" descr="C:\Users\Johannes Hofmeister\Desktop\pro_cessor_reasonably_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1811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“Classes and objects should have noun or noun phrase names like </a:t>
            </a:r>
            <a:r>
              <a:rPr lang="en-US" dirty="0" smtClean="0"/>
              <a:t>customer, </a:t>
            </a:r>
            <a:r>
              <a:rPr lang="en-US" dirty="0" err="1" smtClean="0">
                <a:solidFill>
                  <a:srgbClr val="FF00FF"/>
                </a:solidFill>
              </a:rPr>
              <a:t>WikiPage</a:t>
            </a:r>
            <a:r>
              <a:rPr lang="en-US" dirty="0" smtClean="0"/>
              <a:t>, Account, and </a:t>
            </a:r>
            <a:r>
              <a:rPr lang="en-US" dirty="0" err="1" smtClean="0"/>
              <a:t>Address</a:t>
            </a:r>
            <a:r>
              <a:rPr lang="en-US" dirty="0" err="1" smtClean="0">
                <a:solidFill>
                  <a:srgbClr val="FF00FF"/>
                </a:solidFill>
              </a:rPr>
              <a:t>parser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Avoid words like manager, Processor,, Data, or Info in the Name of a class. A class Name should not be a verb.”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“Classes and objects should have noun or noun phrase names like customer,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WikiPage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Account,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Addressparser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dirty="0" smtClean="0"/>
              <a:t>Avoid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words like </a:t>
            </a:r>
            <a:r>
              <a:rPr lang="en-US" dirty="0" smtClean="0"/>
              <a:t>manager, </a:t>
            </a:r>
            <a:r>
              <a:rPr lang="en-US" dirty="0" smtClean="0">
                <a:solidFill>
                  <a:srgbClr val="FF00FF"/>
                </a:solidFill>
              </a:rPr>
              <a:t>Processor</a:t>
            </a:r>
            <a:r>
              <a:rPr lang="en-US" dirty="0" smtClean="0"/>
              <a:t>, Data, or </a:t>
            </a:r>
            <a:r>
              <a:rPr lang="en-US" dirty="0" smtClean="0">
                <a:solidFill>
                  <a:srgbClr val="FF00FF"/>
                </a:solidFill>
              </a:rPr>
              <a:t>Info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in the Name of a class. A class Name should not be a verb.”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88032"/>
            <a:ext cx="9144000" cy="3429000"/>
          </a:xfrm>
        </p:spPr>
        <p:txBody>
          <a:bodyPr>
            <a:noAutofit/>
          </a:bodyPr>
          <a:lstStyle/>
          <a:p>
            <a:r>
              <a:rPr lang="en-US" sz="34400" dirty="0" smtClean="0"/>
              <a:t>WAR</a:t>
            </a:r>
            <a:endParaRPr lang="en-US" sz="3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3429000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7FF"/>
                </a:solidFill>
                <a:effectLst/>
                <a:uLnTx/>
                <a:uFillTx/>
                <a:latin typeface="Bebas Neue" pitchFamily="34" charset="0"/>
                <a:ea typeface="+mj-ea"/>
                <a:cs typeface="+mj-cs"/>
              </a:rPr>
              <a:t>UM?</a:t>
            </a:r>
            <a:endParaRPr kumimoji="0" lang="en-US" sz="34400" b="0" i="0" u="none" strike="noStrike" kern="1200" cap="none" spc="0" normalizeH="0" baseline="0" noProof="0" dirty="0">
              <a:ln>
                <a:noFill/>
              </a:ln>
              <a:solidFill>
                <a:srgbClr val="00B7FF"/>
              </a:solidFill>
              <a:effectLst/>
              <a:uLnTx/>
              <a:uFillTx/>
              <a:latin typeface="Bebas Neu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7FF"/>
                </a:solidFill>
              </a:rPr>
              <a:t>Deinen</a:t>
            </a:r>
            <a:r>
              <a:rPr lang="en-US" dirty="0" smtClean="0">
                <a:solidFill>
                  <a:srgbClr val="00B7FF"/>
                </a:solidFill>
              </a:rPr>
              <a:t> </a:t>
            </a:r>
            <a:r>
              <a:rPr lang="en-US" dirty="0" err="1" smtClean="0">
                <a:solidFill>
                  <a:srgbClr val="FF00FF"/>
                </a:solidFill>
              </a:rPr>
              <a:t>feind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Kenne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Und </a:t>
            </a:r>
            <a:r>
              <a:rPr lang="en-US" dirty="0" err="1" smtClean="0"/>
              <a:t>respektiere</a:t>
            </a:r>
            <a:r>
              <a:rPr lang="en-US" dirty="0" smtClean="0"/>
              <a:t> </a:t>
            </a:r>
            <a:r>
              <a:rPr lang="en-US" dirty="0" err="1" smtClean="0"/>
              <a:t>ihn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Weasel Words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“I can suck melancholy out of a song, as a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weazel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 sucks eggs.” 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/>
            </a:r>
            <a:b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</a:br>
            <a:endParaRPr lang="en-US" sz="4400" dirty="0" smtClean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  <a:p>
            <a:pPr algn="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 Shakespeare, as you like it, ii. 5.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7FF"/>
                </a:solidFill>
              </a:rPr>
              <a:t>Taxonomie</a:t>
            </a:r>
            <a:endParaRPr lang="en-US" dirty="0">
              <a:solidFill>
                <a:srgbClr val="00B7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Klassifikation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Ordnung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940152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Philo</a:t>
            </a:r>
          </a:p>
          <a:p>
            <a:pPr algn="ctr"/>
            <a:r>
              <a:rPr lang="en-US" sz="3200" dirty="0" err="1" smtClean="0">
                <a:latin typeface="Roboto" pitchFamily="2" charset="0"/>
                <a:ea typeface="Roboto" pitchFamily="2" charset="0"/>
              </a:rPr>
              <a:t>sophers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619672" y="2492896"/>
            <a:ext cx="1800200" cy="1800200"/>
          </a:xfrm>
          <a:prstGeom prst="rect">
            <a:avLst/>
          </a:prstGeom>
          <a:solidFill>
            <a:srgbClr val="00B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Roboto" pitchFamily="2" charset="0"/>
                <a:ea typeface="Roboto" pitchFamily="2" charset="0"/>
              </a:rPr>
              <a:t>Hungarian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779912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Party Hats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 smtClean="0"/>
              <a:t>Double </a:t>
            </a:r>
            <a:r>
              <a:rPr lang="en-US" sz="13800" dirty="0" smtClean="0">
                <a:solidFill>
                  <a:srgbClr val="FF00FF"/>
                </a:solidFill>
              </a:rPr>
              <a:t>int</a:t>
            </a:r>
            <a:r>
              <a:rPr lang="en-US" sz="13800" dirty="0" smtClean="0"/>
              <a:t> </a:t>
            </a:r>
            <a:br>
              <a:rPr lang="en-US" sz="13800" dirty="0" smtClean="0"/>
            </a:br>
            <a:r>
              <a:rPr lang="en-US" sz="13800" dirty="0" smtClean="0"/>
              <a:t>long </a:t>
            </a:r>
            <a:r>
              <a:rPr lang="en-US" sz="13800" dirty="0" smtClean="0">
                <a:solidFill>
                  <a:srgbClr val="FF00FF"/>
                </a:solidFill>
              </a:rPr>
              <a:t>string</a:t>
            </a:r>
            <a:endParaRPr lang="en-US" sz="13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8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p</a:t>
            </a:r>
            <a:r>
              <a:rPr lang="en-US" sz="28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Window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br>
              <a:rPr lang="en-US" sz="28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8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c</a:t>
            </a:r>
            <a:r>
              <a:rPr lang="en-US" sz="28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Customers</a:t>
            </a:r>
            <a:endParaRPr lang="en-US" sz="2800" b="1" dirty="0" smtClean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Heidelberg_Un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836712"/>
            <a:ext cx="3656484" cy="367240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995936" y="4581128"/>
            <a:ext cx="1154163" cy="1769715"/>
          </a:xfrm>
          <a:prstGeom prst="rect">
            <a:avLst/>
          </a:prstGeom>
        </p:spPr>
        <p:txBody>
          <a:bodyPr wrap="none" lIns="0" tIns="0" rIns="0" bIns="0" rtlCol="0" anchor="b" anchorCtr="1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l-GR" sz="11500" b="0" i="0" u="none" strike="noStrike" kern="1200" cap="none" spc="0" normalizeH="0" baseline="0" noProof="0" dirty="0" smtClean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Cambria" pitchFamily="18" charset="0"/>
                <a:cs typeface="Arial" pitchFamily="34" charset="0"/>
              </a:rPr>
              <a:t>Ψ</a:t>
            </a:r>
            <a:endParaRPr kumimoji="0" lang="en-US" sz="11500" b="0" i="0" u="none" strike="noStrike" kern="1200" cap="none" spc="0" normalizeH="0" baseline="0" noProof="0" dirty="0" smtClean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[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DllImport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("user32.dll")]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static extern bool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CloseWindow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IntPtr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hWnd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[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DllImport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("user32.dll",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SetLastError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=true)]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static extern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IntPtr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CreateWindowEx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WindowStylesEx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dwExStyle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, 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string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lpClassName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,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string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lpWindowName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, 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WindowStyles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dwStyle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, 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int x, 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int y, 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int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nWidth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, 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int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nHeight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,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IntPtr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hWndParent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, 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IntPtr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hMenu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, 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IntPtr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hInstance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, </a:t>
            </a:r>
            <a:b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IntPtr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lpParam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dafuq-did-i-just-read-me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628800"/>
            <a:ext cx="5255506" cy="3531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public int 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Sum</a:t>
            </a:r>
            <a:r>
              <a:rPr lang="en-US" sz="20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Integers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UpTo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bound)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{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    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return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Enumerable.Range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(1, bound).Sum();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private </a:t>
            </a:r>
            <a:r>
              <a:rPr lang="en-US" sz="2000" b="1" dirty="0" err="1" smtClean="0">
                <a:latin typeface="Consolas" pitchFamily="49" charset="0"/>
                <a:ea typeface="Roboto" pitchFamily="2" charset="0"/>
                <a:cs typeface="Consolas" pitchFamily="49" charset="0"/>
              </a:rPr>
              <a:t>readonly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DB00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ICanStartAndStop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_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counter;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private </a:t>
            </a:r>
            <a:r>
              <a:rPr lang="en-US" sz="2000" b="1" dirty="0" err="1" smtClean="0">
                <a:latin typeface="Consolas" pitchFamily="49" charset="0"/>
                <a:ea typeface="Roboto" pitchFamily="2" charset="0"/>
                <a:cs typeface="Consolas" pitchFamily="49" charset="0"/>
              </a:rPr>
              <a:t>readonly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DB00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Wristwatch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_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wristwatch;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private </a:t>
            </a:r>
            <a:r>
              <a:rPr lang="en-US" sz="2000" b="1" dirty="0" smtClean="0">
                <a:solidFill>
                  <a:srgbClr val="00DB00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Brush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_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color;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private double </a:t>
            </a:r>
            <a:r>
              <a:rPr lang="en-US" sz="2000" b="1" dirty="0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_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fontSize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;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private bool </a:t>
            </a:r>
            <a:r>
              <a:rPr lang="en-US" sz="2000" b="1" dirty="0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_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isRunning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= false;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private </a:t>
            </a:r>
            <a:r>
              <a:rPr lang="en-US" sz="2000" b="1" dirty="0" err="1" smtClean="0">
                <a:solidFill>
                  <a:srgbClr val="00DB00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TimeSpan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_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timeLeft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;</a:t>
            </a:r>
            <a:endParaRPr lang="en-US" sz="2000" b="1" dirty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940152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Philo</a:t>
            </a:r>
          </a:p>
          <a:p>
            <a:pPr algn="ctr"/>
            <a:r>
              <a:rPr lang="en-US" sz="3200" dirty="0" err="1" smtClean="0">
                <a:latin typeface="Roboto" pitchFamily="2" charset="0"/>
                <a:ea typeface="Roboto" pitchFamily="2" charset="0"/>
              </a:rPr>
              <a:t>sophers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619672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Roboto" pitchFamily="2" charset="0"/>
                <a:ea typeface="Roboto" pitchFamily="2" charset="0"/>
              </a:rPr>
              <a:t>Hungarian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779912" y="2492896"/>
            <a:ext cx="1800200" cy="1800200"/>
          </a:xfrm>
          <a:prstGeom prst="rect">
            <a:avLst/>
          </a:prstGeom>
          <a:solidFill>
            <a:srgbClr val="00B7F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Party Hats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for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i = 0; i &lt; 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customers.Count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; i++) {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	Customer </a:t>
            </a:r>
            <a:r>
              <a:rPr lang="en-US" sz="20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theCustomer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= customers[i];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	...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000" b="1" dirty="0" err="1" smtClean="0">
                <a:latin typeface="Consolas" pitchFamily="49" charset="0"/>
                <a:ea typeface="Roboto" pitchFamily="2" charset="0"/>
                <a:cs typeface="Consolas" pitchFamily="49" charset="0"/>
              </a:rPr>
              <a:t>foreach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ea typeface="Roboto" pitchFamily="2" charset="0"/>
                <a:cs typeface="Consolas" pitchFamily="49" charset="0"/>
              </a:rPr>
              <a:t>var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customer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 in 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customers) {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	...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MehrfachEn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Hilfsmittel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Vergabe</a:t>
            </a:r>
            <a:r>
              <a:rPr lang="en-US" dirty="0" smtClean="0"/>
              <a:t> des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Namens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9900" dirty="0" smtClean="0"/>
              <a:t>my</a:t>
            </a:r>
            <a:endParaRPr lang="en-US" sz="19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Manager</a:t>
            </a:r>
            <a:r>
              <a:rPr lang="en-US" dirty="0" err="1" smtClean="0"/>
              <a:t>broker</a:t>
            </a:r>
            <a:r>
              <a:rPr lang="en-US" dirty="0" err="1" smtClean="0">
                <a:solidFill>
                  <a:srgbClr val="FF00FF"/>
                </a:solidFill>
              </a:rPr>
              <a:t>dispatcher</a:t>
            </a:r>
            <a:r>
              <a:rPr lang="en-US" dirty="0" smtClean="0">
                <a:solidFill>
                  <a:srgbClr val="FF00FF"/>
                </a:solidFill>
              </a:rPr>
              <a:t/>
            </a:r>
            <a:br>
              <a:rPr lang="en-US" dirty="0" smtClean="0">
                <a:solidFill>
                  <a:srgbClr val="FF00FF"/>
                </a:solidFill>
              </a:rPr>
            </a:br>
            <a:r>
              <a:rPr lang="en-US" dirty="0" err="1" smtClean="0"/>
              <a:t>interface</a:t>
            </a:r>
            <a:r>
              <a:rPr lang="en-US" dirty="0" err="1" smtClean="0">
                <a:solidFill>
                  <a:srgbClr val="FF00FF"/>
                </a:solidFill>
              </a:rPr>
              <a:t>impl</a:t>
            </a:r>
            <a:endParaRPr 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9900" dirty="0" smtClean="0"/>
              <a:t>THE</a:t>
            </a:r>
            <a:endParaRPr lang="en-US" sz="199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9900" dirty="0" smtClean="0"/>
              <a:t>AN</a:t>
            </a:r>
            <a:endParaRPr lang="en-US" sz="199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9900" dirty="0" smtClean="0"/>
              <a:t>IT</a:t>
            </a:r>
            <a:endParaRPr lang="en-US" sz="199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940152" y="2492896"/>
            <a:ext cx="1800200" cy="1800200"/>
          </a:xfrm>
          <a:prstGeom prst="rect">
            <a:avLst/>
          </a:prstGeom>
          <a:solidFill>
            <a:srgbClr val="00B7FF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Philo</a:t>
            </a:r>
          </a:p>
          <a:p>
            <a:pPr algn="ctr"/>
            <a:r>
              <a:rPr lang="en-US" sz="3200" dirty="0" err="1" smtClean="0">
                <a:latin typeface="Roboto" pitchFamily="2" charset="0"/>
                <a:ea typeface="Roboto" pitchFamily="2" charset="0"/>
              </a:rPr>
              <a:t>sophers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619672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Roboto" pitchFamily="2" charset="0"/>
                <a:ea typeface="Roboto" pitchFamily="2" charset="0"/>
              </a:rPr>
              <a:t>Hungarian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779912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Party Hats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9900" dirty="0"/>
              <a:t>Data</a:t>
            </a:r>
            <a:br>
              <a:rPr lang="en-US" sz="19900" dirty="0"/>
            </a:br>
            <a:r>
              <a:rPr lang="en-US" sz="19900" dirty="0">
                <a:solidFill>
                  <a:srgbClr val="FF00FF"/>
                </a:solidFill>
              </a:rPr>
              <a:t>Info</a:t>
            </a:r>
            <a:endParaRPr lang="en-US" sz="199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en-US" sz="19900" dirty="0" smtClean="0"/>
              <a:t>Function</a:t>
            </a:r>
            <a:br>
              <a:rPr lang="en-US" sz="19900" dirty="0" smtClean="0"/>
            </a:br>
            <a:r>
              <a:rPr lang="en-US" sz="19900" dirty="0">
                <a:solidFill>
                  <a:srgbClr val="FF00FF"/>
                </a:solidFill>
              </a:rPr>
              <a:t>Process</a:t>
            </a:r>
            <a:endParaRPr lang="en-US" sz="199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9900" dirty="0" smtClean="0"/>
              <a:t>System</a:t>
            </a:r>
            <a:br>
              <a:rPr lang="en-US" sz="19900" dirty="0" smtClean="0"/>
            </a:br>
            <a:r>
              <a:rPr lang="en-US" sz="19900" dirty="0" smtClean="0">
                <a:solidFill>
                  <a:srgbClr val="FF00FF"/>
                </a:solidFill>
              </a:rPr>
              <a:t>Model</a:t>
            </a:r>
            <a:endParaRPr lang="en-US" sz="199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788024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Details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555776" y="2492896"/>
            <a:ext cx="1800200" cy="1800200"/>
          </a:xfrm>
          <a:prstGeom prst="rect">
            <a:avLst/>
          </a:prstGeom>
          <a:solidFill>
            <a:srgbClr val="00DB0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Vanity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DB00"/>
                </a:solidFill>
              </a:rPr>
              <a:t>IMPORTANCE</a:t>
            </a:r>
            <a:endParaRPr lang="en-US" dirty="0">
              <a:solidFill>
                <a:srgbClr val="00DB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Eitle</a:t>
            </a:r>
            <a:r>
              <a:rPr lang="en-US" dirty="0" smtClean="0"/>
              <a:t> </a:t>
            </a:r>
            <a:r>
              <a:rPr lang="en-US" dirty="0" err="1" smtClean="0"/>
              <a:t>Wichtigtuer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Aufgeblasen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en-US" sz="19900" dirty="0">
                <a:solidFill>
                  <a:srgbClr val="00DB00"/>
                </a:solidFill>
              </a:rPr>
              <a:t>Flexible</a:t>
            </a:r>
            <a:br>
              <a:rPr lang="en-US" sz="19900" dirty="0">
                <a:solidFill>
                  <a:srgbClr val="00DB00"/>
                </a:solidFill>
              </a:rPr>
            </a:br>
            <a:r>
              <a:rPr lang="en-US" sz="19900" dirty="0">
                <a:solidFill>
                  <a:srgbClr val="FF7400"/>
                </a:solidFill>
              </a:rPr>
              <a:t>General</a:t>
            </a:r>
            <a:endParaRPr lang="en-US" sz="19900" dirty="0">
              <a:solidFill>
                <a:srgbClr val="FF74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 smtClean="0">
                <a:latin typeface="Roboto" pitchFamily="2" charset="0"/>
                <a:ea typeface="Roboto" pitchFamily="2" charset="0"/>
                <a:hlinkClick r:id="rId2"/>
              </a:rPr>
              <a:t>http://www.classnamer.com/</a:t>
            </a:r>
            <a:endParaRPr lang="en-US" sz="40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en-US" sz="19900" dirty="0">
                <a:solidFill>
                  <a:srgbClr val="00DB00"/>
                </a:solidFill>
              </a:rPr>
              <a:t>Extended</a:t>
            </a:r>
            <a:br>
              <a:rPr lang="en-US" sz="19900" dirty="0">
                <a:solidFill>
                  <a:srgbClr val="00DB00"/>
                </a:solidFill>
              </a:rPr>
            </a:br>
            <a:r>
              <a:rPr lang="en-US" sz="19900" dirty="0">
                <a:solidFill>
                  <a:srgbClr val="FF7400"/>
                </a:solidFill>
              </a:rPr>
              <a:t>Super</a:t>
            </a:r>
            <a:endParaRPr lang="en-US" sz="19900" dirty="0">
              <a:solidFill>
                <a:srgbClr val="FF74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en-US" sz="19900" dirty="0" smtClean="0">
                <a:solidFill>
                  <a:srgbClr val="00DB00"/>
                </a:solidFill>
              </a:rPr>
              <a:t>ABSTRACT</a:t>
            </a:r>
            <a:endParaRPr lang="en-US" sz="19900" dirty="0">
              <a:solidFill>
                <a:srgbClr val="00DB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	public </a:t>
            </a:r>
            <a:r>
              <a:rPr lang="en-US" sz="2000" b="1" dirty="0">
                <a:latin typeface="Consolas" pitchFamily="49" charset="0"/>
                <a:ea typeface="Roboto" pitchFamily="2" charset="0"/>
                <a:cs typeface="Consolas" pitchFamily="49" charset="0"/>
              </a:rPr>
              <a:t>abstract class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AbstractTopLevelItem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extends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AbstractItem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implements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TopLevelItem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{</a:t>
            </a:r>
            <a:b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	// ...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DB00"/>
                </a:solidFill>
              </a:rPr>
              <a:t>Simplicity</a:t>
            </a:r>
            <a:endParaRPr lang="en-US" dirty="0">
              <a:solidFill>
                <a:srgbClr val="00DB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Schönheit</a:t>
            </a:r>
            <a:r>
              <a:rPr lang="en-US" dirty="0" smtClean="0"/>
              <a:t> </a:t>
            </a:r>
            <a:r>
              <a:rPr lang="en-US" dirty="0" err="1" smtClean="0"/>
              <a:t>liegt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 des </a:t>
            </a:r>
            <a:r>
              <a:rPr lang="en-US" dirty="0" err="1" smtClean="0"/>
              <a:t>Betrachters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en-US" sz="19900" dirty="0">
                <a:solidFill>
                  <a:srgbClr val="FF7400"/>
                </a:solidFill>
              </a:rPr>
              <a:t>Basic</a:t>
            </a:r>
            <a:r>
              <a:rPr lang="en-US" sz="19900" dirty="0">
                <a:solidFill>
                  <a:srgbClr val="00DB00"/>
                </a:solidFill>
              </a:rPr>
              <a:t/>
            </a:r>
            <a:br>
              <a:rPr lang="en-US" sz="19900" dirty="0">
                <a:solidFill>
                  <a:srgbClr val="00DB00"/>
                </a:solidFill>
              </a:rPr>
            </a:br>
            <a:r>
              <a:rPr lang="en-US" sz="19900" dirty="0">
                <a:solidFill>
                  <a:srgbClr val="00DB00"/>
                </a:solidFill>
              </a:rPr>
              <a:t>Easy</a:t>
            </a:r>
            <a:endParaRPr lang="en-US" sz="19900" dirty="0">
              <a:solidFill>
                <a:srgbClr val="00DB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en-US" sz="19900" dirty="0" smtClean="0">
                <a:solidFill>
                  <a:srgbClr val="FF7400"/>
                </a:solidFill>
              </a:rPr>
              <a:t>New</a:t>
            </a:r>
            <a:r>
              <a:rPr lang="en-US" sz="19900" dirty="0" smtClean="0">
                <a:solidFill>
                  <a:srgbClr val="00DB00"/>
                </a:solidFill>
              </a:rPr>
              <a:t/>
            </a:r>
            <a:br>
              <a:rPr lang="en-US" sz="19900" dirty="0" smtClean="0">
                <a:solidFill>
                  <a:srgbClr val="00DB00"/>
                </a:solidFill>
              </a:rPr>
            </a:br>
            <a:r>
              <a:rPr lang="en-US" sz="19900" dirty="0" smtClean="0">
                <a:solidFill>
                  <a:srgbClr val="00DB00"/>
                </a:solidFill>
              </a:rPr>
              <a:t>Special</a:t>
            </a:r>
            <a:endParaRPr lang="en-US" sz="19900" dirty="0">
              <a:solidFill>
                <a:srgbClr val="00DB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en-US" sz="19900" dirty="0" smtClean="0">
                <a:solidFill>
                  <a:srgbClr val="00DB00"/>
                </a:solidFill>
              </a:rPr>
              <a:t>Simple</a:t>
            </a:r>
            <a:endParaRPr lang="en-US" sz="19900" dirty="0">
              <a:solidFill>
                <a:srgbClr val="00DB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788024" y="2492896"/>
            <a:ext cx="1800200" cy="1800200"/>
          </a:xfrm>
          <a:prstGeom prst="rect">
            <a:avLst/>
          </a:prstGeom>
          <a:solidFill>
            <a:srgbClr val="FF74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Details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555776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Vanity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Förmchen</a:t>
            </a:r>
            <a:r>
              <a:rPr lang="en-US" dirty="0" smtClean="0"/>
              <a:t> </a:t>
            </a:r>
            <a:r>
              <a:rPr lang="en-US" dirty="0" err="1" smtClean="0"/>
              <a:t>spielen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7400"/>
                </a:solidFill>
              </a:rPr>
              <a:t>List</a:t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smtClean="0">
                <a:solidFill>
                  <a:srgbClr val="FF7400"/>
                </a:solidFill>
              </a:rPr>
              <a:t>Query</a:t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smtClean="0">
                <a:solidFill>
                  <a:srgbClr val="FF7400"/>
                </a:solidFill>
              </a:rPr>
              <a:t>Array</a:t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smtClean="0">
                <a:solidFill>
                  <a:srgbClr val="FF7400"/>
                </a:solidFill>
              </a:rPr>
              <a:t>Dictionary</a:t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smtClean="0">
                <a:solidFill>
                  <a:srgbClr val="FF7400"/>
                </a:solidFill>
              </a:rPr>
              <a:t>VIEW</a:t>
            </a:r>
            <a:endParaRPr lang="en-US" dirty="0">
              <a:solidFill>
                <a:srgbClr val="FF74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CheckedGraphContext</a:t>
            </a:r>
            <a:r>
              <a:rPr lang="de-A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/>
            </a:r>
            <a:br>
              <a:rPr lang="de-A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</a:br>
            <a:r>
              <a:rPr lang="de-A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/>
            </a:r>
            <a:br>
              <a:rPr lang="de-A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</a:br>
            <a:r>
              <a:rPr lang="de-A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Stateles</a:t>
            </a:r>
            <a:r>
              <a:rPr lang="de-A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/>
            </a:r>
            <a:br>
              <a:rPr lang="de-A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</a:br>
            <a:r>
              <a:rPr lang="de-A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/>
            </a:r>
            <a:br>
              <a:rPr lang="de-A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</a:br>
            <a:r>
              <a:rPr lang="de-A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ErrorCorrectingMessageGeneratorsRecordGenerator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BehaviorAL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Benimm</a:t>
            </a:r>
            <a:r>
              <a:rPr lang="en-US" dirty="0" smtClean="0"/>
              <a:t> </a:t>
            </a:r>
            <a:r>
              <a:rPr lang="en-US" dirty="0" err="1" smtClean="0"/>
              <a:t>dich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7400"/>
                </a:solidFill>
              </a:rPr>
              <a:t>Dynamic</a:t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smtClean="0">
                <a:solidFill>
                  <a:srgbClr val="FF7400"/>
                </a:solidFill>
              </a:rPr>
              <a:t>Lazy</a:t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smtClean="0">
                <a:solidFill>
                  <a:srgbClr val="FF7400"/>
                </a:solidFill>
              </a:rPr>
              <a:t>Local</a:t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smtClean="0">
                <a:solidFill>
                  <a:srgbClr val="FF7400"/>
                </a:solidFill>
              </a:rPr>
              <a:t>Constant</a:t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smtClean="0">
                <a:solidFill>
                  <a:srgbClr val="FF7400"/>
                </a:solidFill>
              </a:rPr>
              <a:t>Global</a:t>
            </a:r>
            <a:endParaRPr lang="en-US" dirty="0">
              <a:solidFill>
                <a:srgbClr val="FF74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Klappts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7400"/>
                </a:solidFill>
              </a:rPr>
              <a:t>MOCK</a:t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smtClean="0">
                <a:solidFill>
                  <a:srgbClr val="FF7400"/>
                </a:solidFill>
              </a:rPr>
              <a:t>Stub</a:t>
            </a:r>
            <a:r>
              <a:rPr lang="en-US" dirty="0" smtClean="0">
                <a:solidFill>
                  <a:srgbClr val="FF7400"/>
                </a:solidFill>
              </a:rPr>
              <a:t/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smtClean="0">
                <a:solidFill>
                  <a:srgbClr val="FF7400"/>
                </a:solidFill>
              </a:rPr>
              <a:t>Fake</a:t>
            </a:r>
            <a:endParaRPr lang="en-US" dirty="0">
              <a:solidFill>
                <a:srgbClr val="FF74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FF"/>
                </a:solidFill>
              </a:rPr>
              <a:t>Dynamic</a:t>
            </a:r>
            <a:r>
              <a:rPr lang="en-US" dirty="0" err="1" smtClean="0">
                <a:solidFill>
                  <a:srgbClr val="FF7400"/>
                </a:solidFill>
              </a:rPr>
              <a:t>MOCK</a:t>
            </a:r>
            <a:r>
              <a:rPr lang="en-US" dirty="0" smtClean="0">
                <a:solidFill>
                  <a:srgbClr val="FF7400"/>
                </a:solidFill>
              </a:rPr>
              <a:t/>
            </a:r>
            <a:br>
              <a:rPr lang="en-US" dirty="0" smtClean="0">
                <a:solidFill>
                  <a:srgbClr val="FF7400"/>
                </a:solidFill>
              </a:rPr>
            </a:br>
            <a:r>
              <a:rPr lang="en-US" dirty="0" err="1" smtClean="0">
                <a:solidFill>
                  <a:srgbClr val="FF00FF"/>
                </a:solidFill>
              </a:rPr>
              <a:t>STrickt</a:t>
            </a:r>
            <a:r>
              <a:rPr lang="en-US" dirty="0" err="1" smtClean="0">
                <a:solidFill>
                  <a:srgbClr val="FF7400"/>
                </a:solidFill>
              </a:rPr>
              <a:t>mock</a:t>
            </a:r>
            <a:endParaRPr lang="en-US" dirty="0">
              <a:solidFill>
                <a:srgbClr val="FF74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Sind </a:t>
            </a:r>
            <a:r>
              <a:rPr lang="en-US" dirty="0" err="1" smtClean="0"/>
              <a:t>keine</a:t>
            </a:r>
            <a:r>
              <a:rPr lang="en-US" dirty="0" smtClean="0"/>
              <a:t> Stubs.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  <a:ea typeface="Roboto" pitchFamily="2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stub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UserRepository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= 		</a:t>
            </a:r>
            <a:r>
              <a:rPr lang="en-US" sz="20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Mock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Repository.Generate</a:t>
            </a:r>
            <a:r>
              <a:rPr lang="en-US" sz="20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Stub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IUserRepository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&gt;();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 </a:t>
            </a:r>
            <a:r>
              <a:rPr lang="en-US" sz="20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stub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UserRepository.</a:t>
            </a:r>
            <a:r>
              <a:rPr lang="en-US" sz="2000" b="1" dirty="0" err="1" smtClean="0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Stub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(x =&gt; 	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x.GetUserByName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("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ayende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")).Return(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theUser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);</a:t>
            </a:r>
            <a:b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endParaRPr lang="en-US" sz="2000" b="1" dirty="0" smtClean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555776" y="2492896"/>
            <a:ext cx="1800200" cy="1800200"/>
          </a:xfrm>
          <a:prstGeom prst="rect">
            <a:avLst/>
          </a:prstGeom>
          <a:solidFill>
            <a:srgbClr val="00B7FF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Roles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788024" y="2492896"/>
            <a:ext cx="1800200" cy="1800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Patterns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555776" y="2492896"/>
            <a:ext cx="1800200" cy="1800200"/>
          </a:xfrm>
          <a:prstGeom prst="rect">
            <a:avLst/>
          </a:prstGeom>
          <a:solidFill>
            <a:srgbClr val="00B7FF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Lazy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55776" y="4725144"/>
            <a:ext cx="1800200" cy="1800200"/>
          </a:xfrm>
          <a:prstGeom prst="rect">
            <a:avLst/>
          </a:prstGeom>
          <a:solidFill>
            <a:srgbClr val="00B7FF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000" dirty="0" smtClean="0">
                <a:latin typeface="Roboto" pitchFamily="2" charset="0"/>
                <a:ea typeface="Roboto" pitchFamily="2" charset="0"/>
              </a:rPr>
              <a:t>Charity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55776" y="260648"/>
            <a:ext cx="1800200" cy="1800200"/>
          </a:xfrm>
          <a:prstGeom prst="rect">
            <a:avLst/>
          </a:prstGeom>
          <a:solidFill>
            <a:srgbClr val="00B7FF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Eager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788024" y="4725144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DDD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788024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GoF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88024" y="260648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PoEAA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7FF"/>
                </a:solidFill>
              </a:rPr>
              <a:t>Eager Roles</a:t>
            </a:r>
            <a:endParaRPr lang="de-DE" dirty="0">
              <a:solidFill>
                <a:srgbClr val="00B7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Übereifrig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Tausendsassa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65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7FF"/>
                </a:solidFill>
              </a:rPr>
              <a:t>Clean code </a:t>
            </a:r>
            <a:r>
              <a:rPr lang="de-DE" dirty="0" smtClean="0">
                <a:solidFill>
                  <a:srgbClr val="FF00FF"/>
                </a:solidFill>
              </a:rPr>
              <a:t>*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796136" y="5922839"/>
            <a:ext cx="3347864" cy="935161"/>
          </a:xfrm>
        </p:spPr>
        <p:txBody>
          <a:bodyPr/>
          <a:lstStyle/>
          <a:p>
            <a:r>
              <a:rPr lang="de-DE" dirty="0" smtClean="0">
                <a:solidFill>
                  <a:srgbClr val="FF00FF"/>
                </a:solidFill>
              </a:rPr>
              <a:t>*</a:t>
            </a:r>
            <a:r>
              <a:rPr lang="de-DE" dirty="0" smtClean="0"/>
              <a:t>The </a:t>
            </a:r>
            <a:r>
              <a:rPr lang="de-DE" dirty="0" err="1" smtClean="0"/>
              <a:t>book</a:t>
            </a:r>
            <a:r>
              <a:rPr lang="de-DE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de-DE" sz="16600" dirty="0" smtClean="0"/>
              <a:t>Provider</a:t>
            </a:r>
            <a:br>
              <a:rPr lang="de-DE" sz="16600" dirty="0" smtClean="0"/>
            </a:br>
            <a:r>
              <a:rPr lang="de-DE" sz="16600" dirty="0">
                <a:solidFill>
                  <a:srgbClr val="FF00FF"/>
                </a:solidFill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34864086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de-DE" sz="16600" dirty="0" smtClean="0"/>
              <a:t>Dispatcher</a:t>
            </a:r>
            <a:br>
              <a:rPr lang="de-DE" sz="16600" dirty="0" smtClean="0"/>
            </a:br>
            <a:r>
              <a:rPr lang="de-DE" sz="16600" dirty="0">
                <a:solidFill>
                  <a:srgbClr val="FF00FF"/>
                </a:solidFill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17003607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de-DE" sz="19900" dirty="0" smtClean="0"/>
              <a:t>MANAGER</a:t>
            </a:r>
            <a:endParaRPr lang="de-DE" sz="19900" dirty="0"/>
          </a:p>
        </p:txBody>
      </p:sp>
    </p:spTree>
    <p:extLst>
      <p:ext uri="{BB962C8B-B14F-4D97-AF65-F5344CB8AC3E}">
        <p14:creationId xmlns:p14="http://schemas.microsoft.com/office/powerpoint/2010/main" val="26862155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FF"/>
                </a:solidFill>
              </a:rPr>
              <a:t>Prozeduraler</a:t>
            </a:r>
            <a:r>
              <a:rPr lang="de-DE" dirty="0" smtClean="0"/>
              <a:t> Code</a:t>
            </a:r>
            <a:br>
              <a:rPr lang="de-DE" dirty="0" smtClean="0"/>
            </a:br>
            <a:r>
              <a:rPr lang="de-DE" dirty="0" smtClean="0">
                <a:solidFill>
                  <a:srgbClr val="FF00FF"/>
                </a:solidFill>
              </a:rPr>
              <a:t>Große </a:t>
            </a:r>
            <a:r>
              <a:rPr lang="de-DE" dirty="0" err="1" smtClean="0"/>
              <a:t>klassen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1484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Schwer </a:t>
            </a:r>
            <a:r>
              <a:rPr lang="de-DE" dirty="0" err="1" smtClean="0">
                <a:solidFill>
                  <a:srgbClr val="FF00FF"/>
                </a:solidFill>
              </a:rPr>
              <a:t>Testbar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rgbClr val="FF00FF"/>
                </a:solidFill>
              </a:rPr>
              <a:t>1000+</a:t>
            </a:r>
            <a:r>
              <a:rPr lang="de-DE" dirty="0"/>
              <a:t>Loc</a:t>
            </a:r>
          </a:p>
        </p:txBody>
      </p:sp>
    </p:spTree>
    <p:extLst>
      <p:ext uri="{BB962C8B-B14F-4D97-AF65-F5344CB8AC3E}">
        <p14:creationId xmlns:p14="http://schemas.microsoft.com/office/powerpoint/2010/main" val="6006383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9900" dirty="0" smtClean="0">
                <a:ea typeface="Roboto" pitchFamily="2" charset="0"/>
              </a:rPr>
              <a:t>Jenkins</a:t>
            </a:r>
            <a:r>
              <a:rPr lang="de-DE" sz="1200" dirty="0" smtClean="0">
                <a:latin typeface="Roboto" pitchFamily="2" charset="0"/>
                <a:ea typeface="Roboto" pitchFamily="2" charset="0"/>
                <a:hlinkClick r:id="rId2"/>
              </a:rPr>
              <a:t/>
            </a:r>
            <a:br>
              <a:rPr lang="de-DE" sz="1200" dirty="0" smtClean="0">
                <a:latin typeface="Roboto" pitchFamily="2" charset="0"/>
                <a:ea typeface="Roboto" pitchFamily="2" charset="0"/>
                <a:hlinkClick r:id="rId2"/>
              </a:rPr>
            </a:br>
            <a:r>
              <a:rPr lang="de-DE" sz="1200" dirty="0" smtClean="0">
                <a:latin typeface="Roboto" pitchFamily="2" charset="0"/>
                <a:ea typeface="Roboto" pitchFamily="2" charset="0"/>
                <a:hlinkClick r:id="rId2"/>
              </a:rPr>
              <a:t/>
            </a:r>
            <a:br>
              <a:rPr lang="de-DE" sz="1200" dirty="0" smtClean="0">
                <a:latin typeface="Roboto" pitchFamily="2" charset="0"/>
                <a:ea typeface="Roboto" pitchFamily="2" charset="0"/>
                <a:hlinkClick r:id="rId2"/>
              </a:rPr>
            </a:br>
            <a:r>
              <a:rPr lang="de-DE" sz="1200" dirty="0" smtClean="0">
                <a:latin typeface="Roboto" pitchFamily="2" charset="0"/>
                <a:ea typeface="Roboto" pitchFamily="2" charset="0"/>
                <a:hlinkClick r:id="rId2"/>
              </a:rPr>
              <a:t>https</a:t>
            </a:r>
            <a:r>
              <a:rPr lang="de-DE" sz="1200" dirty="0">
                <a:latin typeface="Roboto" pitchFamily="2" charset="0"/>
                <a:ea typeface="Roboto" pitchFamily="2" charset="0"/>
                <a:hlinkClick r:id="rId2"/>
              </a:rPr>
              <a:t>://github.com/jenkinsci/jenkins/blob/master/core/src/main/java/jenkins/model/Jenkins.java</a:t>
            </a:r>
            <a:endParaRPr lang="de-DE" sz="12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257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7FF"/>
                </a:solidFill>
              </a:rPr>
              <a:t>Lazy Roles</a:t>
            </a:r>
            <a:endParaRPr lang="de-DE" dirty="0">
              <a:solidFill>
                <a:srgbClr val="00B7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Faulpelze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meine</a:t>
            </a:r>
            <a:r>
              <a:rPr lang="en-US" dirty="0" smtClean="0"/>
              <a:t> </a:t>
            </a:r>
            <a:r>
              <a:rPr lang="en-US" dirty="0" err="1" smtClean="0"/>
              <a:t>Aufgabe</a:t>
            </a:r>
            <a:r>
              <a:rPr lang="en-US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6400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9600" dirty="0" smtClean="0">
                <a:solidFill>
                  <a:srgbClr val="00B7FF"/>
                </a:solidFill>
              </a:rPr>
              <a:t>Nomina Agentis</a:t>
            </a:r>
            <a:endParaRPr lang="de-DE" sz="9600" dirty="0">
              <a:solidFill>
                <a:srgbClr val="00B7FF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71600" y="3933056"/>
            <a:ext cx="7200850" cy="1800200"/>
          </a:xfrm>
        </p:spPr>
        <p:txBody>
          <a:bodyPr/>
          <a:lstStyle/>
          <a:p>
            <a:r>
              <a:rPr lang="de-DE" dirty="0" smtClean="0"/>
              <a:t>Von einem Verb </a:t>
            </a:r>
          </a:p>
          <a:p>
            <a:r>
              <a:rPr lang="de-DE" dirty="0" smtClean="0"/>
              <a:t>abgeleitetes Substantiv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2385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Derivations</a:t>
            </a:r>
            <a:r>
              <a:rPr lang="de-DE" dirty="0" smtClean="0">
                <a:solidFill>
                  <a:srgbClr val="FF00FF"/>
                </a:solidFill>
              </a:rPr>
              <a:t>morpheme</a:t>
            </a:r>
            <a:endParaRPr lang="de-DE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783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-er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-or</a:t>
            </a:r>
            <a:endParaRPr lang="de-DE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800" dirty="0" err="1" smtClean="0">
                <a:solidFill>
                  <a:srgbClr val="00B7FF"/>
                </a:solidFill>
              </a:rPr>
              <a:t>intention</a:t>
            </a:r>
            <a:r>
              <a:rPr lang="de-DE" sz="8800" dirty="0" err="1" smtClean="0">
                <a:solidFill>
                  <a:srgbClr val="FF00FF"/>
                </a:solidFill>
              </a:rPr>
              <a:t>revealing</a:t>
            </a:r>
            <a:endParaRPr lang="en-US" sz="8800" dirty="0">
              <a:solidFill>
                <a:srgbClr val="FF00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Use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Names</a:t>
            </a:r>
            <a:endParaRPr lang="en-US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732240" y="5877272"/>
            <a:ext cx="2160240" cy="98072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7FF"/>
                </a:solidFill>
                <a:effectLst/>
                <a:uLnTx/>
                <a:uFillTx/>
                <a:latin typeface="Bebas Neue" pitchFamily="34" charset="0"/>
                <a:ea typeface="+mj-ea"/>
                <a:cs typeface="+mj-cs"/>
              </a:rPr>
              <a:t>ABSICHTS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Bebas Neue" pitchFamily="34" charset="0"/>
                <a:ea typeface="+mj-ea"/>
                <a:cs typeface="+mj-cs"/>
              </a:rPr>
              <a:t>VERMITTELNDE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Bebas Neu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de-DE" sz="13800" dirty="0" smtClean="0"/>
              <a:t>Formatter</a:t>
            </a:r>
            <a:br>
              <a:rPr lang="de-DE" sz="13800" dirty="0" smtClean="0"/>
            </a:br>
            <a:r>
              <a:rPr lang="de-DE" sz="13800" dirty="0" smtClean="0">
                <a:solidFill>
                  <a:srgbClr val="FF00FF"/>
                </a:solidFill>
              </a:rPr>
              <a:t>Transformer</a:t>
            </a:r>
            <a:endParaRPr lang="de-DE" sz="13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023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de-DE" sz="16600" dirty="0" smtClean="0"/>
              <a:t>Wrapper</a:t>
            </a:r>
            <a:br>
              <a:rPr lang="de-DE" sz="16600" dirty="0" smtClean="0"/>
            </a:br>
            <a:r>
              <a:rPr lang="de-DE" sz="16600" dirty="0" smtClean="0">
                <a:solidFill>
                  <a:srgbClr val="FF00FF"/>
                </a:solidFill>
              </a:rPr>
              <a:t>Mapper</a:t>
            </a:r>
            <a:endParaRPr lang="de-DE" sz="16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81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de-DE" sz="16600" dirty="0" smtClean="0"/>
              <a:t>Validator</a:t>
            </a:r>
            <a:endParaRPr lang="de-DE" sz="16600" dirty="0"/>
          </a:p>
        </p:txBody>
      </p:sp>
    </p:spTree>
    <p:extLst>
      <p:ext uri="{BB962C8B-B14F-4D97-AF65-F5344CB8AC3E}">
        <p14:creationId xmlns:p14="http://schemas.microsoft.com/office/powerpoint/2010/main" val="40469319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31840" y="1988840"/>
            <a:ext cx="5760640" cy="2880320"/>
          </a:xfrm>
        </p:spPr>
        <p:txBody>
          <a:bodyPr/>
          <a:lstStyle/>
          <a:p>
            <a:pPr algn="l"/>
            <a:r>
              <a:rPr lang="en-US" sz="16600" dirty="0" smtClean="0">
                <a:solidFill>
                  <a:srgbClr val="FF00FF"/>
                </a:solidFill>
              </a:rPr>
              <a:t>Charity</a:t>
            </a:r>
            <a:endParaRPr lang="en-US" sz="8000" dirty="0">
              <a:solidFill>
                <a:srgbClr val="FF00FF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8350"/>
            <a:ext cx="2232248" cy="22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r>
              <a:rPr lang="de-DE" sz="16600" dirty="0" smtClean="0"/>
              <a:t>Utils</a:t>
            </a:r>
            <a:br>
              <a:rPr lang="de-DE" sz="16600" dirty="0" smtClean="0"/>
            </a:br>
            <a:r>
              <a:rPr lang="de-DE" sz="16600" dirty="0" smtClean="0">
                <a:solidFill>
                  <a:srgbClr val="FF00FF"/>
                </a:solidFill>
              </a:rPr>
              <a:t>Helper</a:t>
            </a:r>
            <a:endParaRPr lang="de-DE" sz="16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112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“We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are blind to the</a:t>
            </a:r>
            <a:b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World within us,</a:t>
            </a:r>
            <a:b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Waiting to be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born”</a:t>
            </a:r>
            <a:b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</a:br>
            <a:endParaRPr lang="en-US" sz="4400" dirty="0" smtClean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  <a:p>
            <a:pPr algn="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AT THE GATES </a:t>
            </a:r>
            <a:b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</a:b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Blinded By FEAR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555776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Roles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788024" y="2492896"/>
            <a:ext cx="1800200" cy="1800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Patterns</a:t>
            </a:r>
            <a:endParaRPr lang="de-DE" sz="32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555776" y="2492896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Lazy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55776" y="4725144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000" dirty="0" smtClean="0">
                <a:latin typeface="Roboto" pitchFamily="2" charset="0"/>
                <a:ea typeface="Roboto" pitchFamily="2" charset="0"/>
              </a:rPr>
              <a:t>Charity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55776" y="260648"/>
            <a:ext cx="1800200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Eager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788024" y="4725144"/>
            <a:ext cx="1800200" cy="1800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latin typeface="Roboto" pitchFamily="2" charset="0"/>
                <a:ea typeface="Roboto" pitchFamily="2" charset="0"/>
              </a:rPr>
              <a:t>DDD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788024" y="2492896"/>
            <a:ext cx="1800200" cy="1800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GoF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88024" y="260648"/>
            <a:ext cx="1800200" cy="1800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PoEAA</a:t>
            </a:r>
            <a:endParaRPr lang="de-DE" sz="2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err="1" smtClean="0">
                <a:solidFill>
                  <a:srgbClr val="FF00FF"/>
                </a:solidFill>
              </a:rPr>
              <a:t>Entwurfsmuster</a:t>
            </a:r>
            <a:endParaRPr lang="en-US" sz="9600" dirty="0">
              <a:solidFill>
                <a:srgbClr val="FF00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Sind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r>
              <a:rPr lang="de-DE" dirty="0" smtClean="0"/>
              <a:t>Builder </a:t>
            </a:r>
            <a:br>
              <a:rPr lang="de-DE" dirty="0" smtClean="0"/>
            </a:br>
            <a:r>
              <a:rPr lang="de-DE" dirty="0" err="1" smtClean="0"/>
              <a:t>Facade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Strategy</a:t>
            </a:r>
            <a:br>
              <a:rPr lang="de-DE" dirty="0" smtClean="0"/>
            </a:br>
            <a:r>
              <a:rPr lang="de-DE" dirty="0" err="1" smtClean="0"/>
              <a:t>Decorator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7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800" dirty="0" err="1" smtClean="0">
                <a:solidFill>
                  <a:srgbClr val="00B7FF"/>
                </a:solidFill>
              </a:rPr>
              <a:t>DEsinformation</a:t>
            </a:r>
            <a:endParaRPr lang="en-US" sz="8800" dirty="0">
              <a:solidFill>
                <a:srgbClr val="FF00FF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Vermeide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“Du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willst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doch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nicht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 in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einer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Pizza</a:t>
            </a:r>
            <a:r>
              <a:rPr lang="en-US" sz="4400" dirty="0" err="1" smtClean="0">
                <a:solidFill>
                  <a:srgbClr val="FF00FF"/>
                </a:solidFill>
                <a:latin typeface="Roboto" pitchFamily="2" charset="0"/>
                <a:ea typeface="Roboto" pitchFamily="2" charset="0"/>
              </a:rPr>
              <a:t>fabrik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essen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sondern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 in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einem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 Restaurant”</a:t>
            </a:r>
            <a:b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</a:br>
            <a:endParaRPr lang="en-US" sz="4400" dirty="0" smtClean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  <a:p>
            <a:pPr algn="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Roberto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Bez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. </a:t>
            </a:r>
            <a:b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</a:b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Sonntag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itchFamily="2" charset="0"/>
              </a:rPr>
              <a:t>abend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9900" dirty="0" err="1" smtClean="0"/>
              <a:t>factory</a:t>
            </a:r>
            <a:endParaRPr lang="de-DE" sz="19900" dirty="0"/>
          </a:p>
        </p:txBody>
      </p:sp>
    </p:spTree>
    <p:extLst>
      <p:ext uri="{BB962C8B-B14F-4D97-AF65-F5344CB8AC3E}">
        <p14:creationId xmlns:p14="http://schemas.microsoft.com/office/powerpoint/2010/main" val="22355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4900" dirty="0" smtClean="0"/>
              <a:t>Singleton</a:t>
            </a:r>
            <a:endParaRPr lang="de-DE" sz="14900" dirty="0"/>
          </a:p>
        </p:txBody>
      </p:sp>
    </p:spTree>
    <p:extLst>
      <p:ext uri="{BB962C8B-B14F-4D97-AF65-F5344CB8AC3E}">
        <p14:creationId xmlns:p14="http://schemas.microsoft.com/office/powerpoint/2010/main" val="34521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public </a:t>
            </a:r>
            <a:r>
              <a:rPr lang="en-US" sz="2000" b="1" dirty="0">
                <a:latin typeface="Consolas" pitchFamily="49" charset="0"/>
                <a:ea typeface="Roboto" pitchFamily="2" charset="0"/>
                <a:cs typeface="Consolas" pitchFamily="49" charset="0"/>
              </a:rPr>
              <a:t>static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DataBaseConnection</a:t>
            </a:r>
            <a:r>
              <a:rPr lang="en-US" sz="2000" b="1" dirty="0" err="1">
                <a:solidFill>
                  <a:srgbClr val="FF00FF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Singleton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GetInstance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()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{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ea typeface="Roboto" pitchFamily="2" charset="0"/>
                <a:cs typeface="Consolas" pitchFamily="49" charset="0"/>
              </a:rPr>
              <a:t>return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_instance ?? </a:t>
            </a:r>
            <a:b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 _instance = </a:t>
            </a:r>
            <a:r>
              <a:rPr lang="en-US" sz="2000" b="1" dirty="0" smtClean="0">
                <a:latin typeface="Consolas" pitchFamily="49" charset="0"/>
                <a:ea typeface="Roboto" pitchFamily="2" charset="0"/>
                <a:cs typeface="Consolas" pitchFamily="49" charset="0"/>
              </a:rPr>
              <a:t>new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DatabaseConnectionSingleton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() );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</a:br>
            <a:endParaRPr lang="en-US" sz="2000" b="1" dirty="0" smtClean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  <a:ea typeface="Roboto" pitchFamily="2" charset="0"/>
                <a:cs typeface="Consolas" pitchFamily="49" charset="0"/>
              </a:rPr>
              <a:t>DatabaseConnection</a:t>
            </a:r>
            <a:endParaRPr lang="en-US" sz="2000" b="1" dirty="0" smtClean="0">
              <a:solidFill>
                <a:schemeClr val="bg1"/>
              </a:solidFill>
              <a:latin typeface="Consolas" pitchFamily="49" charset="0"/>
              <a:ea typeface="Roboto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9900" dirty="0" err="1" smtClean="0"/>
              <a:t>factory</a:t>
            </a:r>
            <a:endParaRPr lang="de-DE" sz="19900" dirty="0"/>
          </a:p>
        </p:txBody>
      </p:sp>
    </p:spTree>
    <p:extLst>
      <p:ext uri="{BB962C8B-B14F-4D97-AF65-F5344CB8AC3E}">
        <p14:creationId xmlns:p14="http://schemas.microsoft.com/office/powerpoint/2010/main" val="1553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Rather than “a general reusable solution to a commonly occurring problem”, I currently think of design patterns as a shared vocabulary for discussing the observable commonalities between two or more solutions, after they’ve emerged.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Rather than </a:t>
            </a:r>
            <a:r>
              <a:rPr lang="en-US" dirty="0" smtClean="0"/>
              <a:t>“a general reusable solution to a commonly occurring problem”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I currently think of design patterns as a shared vocabulary for discussing the observable commonalities between two or more solutions, after they’ve emerged.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Rather than “a general reusable solution to a commonly occurring problem”,</a:t>
            </a:r>
            <a:r>
              <a:rPr lang="en-US" dirty="0" smtClean="0">
                <a:solidFill>
                  <a:srgbClr val="FF7400"/>
                </a:solidFill>
              </a:rPr>
              <a:t> I currently think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of design patterns as a shared vocabulary for discussing the observable commonalities between two or more solutions, after they’ve emerged.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Rather than “a general reusable solution to a commonly occurring problem”, I currently think of design patterns as </a:t>
            </a:r>
            <a:r>
              <a:rPr lang="en-US" dirty="0" smtClean="0">
                <a:solidFill>
                  <a:srgbClr val="00DB00"/>
                </a:solidFill>
              </a:rPr>
              <a:t>a shared vocabulary for </a:t>
            </a:r>
            <a:r>
              <a:rPr lang="en-US" dirty="0" smtClean="0">
                <a:solidFill>
                  <a:srgbClr val="FF00FF"/>
                </a:solidFill>
              </a:rPr>
              <a:t>discussing</a:t>
            </a:r>
            <a:r>
              <a:rPr lang="en-US" dirty="0" smtClean="0">
                <a:solidFill>
                  <a:srgbClr val="00DB00"/>
                </a:solidFill>
              </a:rPr>
              <a:t> the observable commonalities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between two or more solutions, after they’ve emerged.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/>
      <a:bodyPr lIns="0" tIns="0" rIns="0" bIns="0" anchor="b" anchorCtr="1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4400" b="0" i="0" u="none" strike="noStrike" kern="1200" cap="none" spc="0" normalizeH="0" baseline="0" noProof="0" dirty="0" smtClean="0">
            <a:ln w="19050">
              <a:solidFill>
                <a:schemeClr val="tx1">
                  <a:lumMod val="75000"/>
                  <a:lumOff val="25000"/>
                </a:schemeClr>
              </a:solidFill>
            </a:ln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uLnTx/>
            <a:uFillTx/>
            <a:latin typeface="Lobster 1.4" pitchFamily="50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Bildschirmpräsentation (4:3)</PresentationFormat>
  <Paragraphs>211</Paragraphs>
  <Slides>112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112</vt:i4>
      </vt:variant>
    </vt:vector>
  </HeadingPairs>
  <TitlesOfParts>
    <vt:vector size="113" baseType="lpstr">
      <vt:lpstr>Larissa-Design</vt:lpstr>
      <vt:lpstr>"Always code as if the guy who ends up maintaining your code will be a violent psychopath who knows where you live."     Martin Golding.</vt:lpstr>
      <vt:lpstr>PowerPoint-Präsentation</vt:lpstr>
      <vt:lpstr>PowerPoint-Präsentation</vt:lpstr>
      <vt:lpstr>Managerbrokerdispatcher interfaceimpl</vt:lpstr>
      <vt:lpstr>http://www.classnamer.com/</vt:lpstr>
      <vt:lpstr>CheckedGraphContext  Stateles  ErrorCorrectingMessageGeneratorsRecordGenerator</vt:lpstr>
      <vt:lpstr>Clean code *</vt:lpstr>
      <vt:lpstr>intentionrevealing</vt:lpstr>
      <vt:lpstr>DEsinformation</vt:lpstr>
      <vt:lpstr>aussagekräftige</vt:lpstr>
      <vt:lpstr>Suchbare</vt:lpstr>
      <vt:lpstr>aussprechbare</vt:lpstr>
      <vt:lpstr>private Date genymdhms</vt:lpstr>
      <vt:lpstr>private Date generationTimestamp</vt:lpstr>
      <vt:lpstr> /// &lt;summary&gt;    ///  Gets or sets.    ///  Used for Ewiomc.    /// &lt;/summary&gt;    /// &lt;remarks&gt;    ///  Used internally by the bl.  /// &lt;/remarks&gt;    public string Vdewgvgwid { get; set; }     WTF? Ich geh heim.</vt:lpstr>
      <vt:lpstr>Klassennamen</vt:lpstr>
      <vt:lpstr>“Classes and objects should have noun or noun phrase names like customer, WikiPage, Account, and Addressparser. Avoid words like manager, Processor,, Data, or Info in the Name of a class. A class Name should not be a verb.”</vt:lpstr>
      <vt:lpstr>“Classes and objects should have noun or noun phrase names like customer, WikiPage, Account, and Addressparser. Avoid words like manager, Processor,, Data, or Info in the Name of a class. A class Name should not be a verb.”</vt:lpstr>
      <vt:lpstr>“Classes and objects should have noun or noun phrase names like customer, WikiPage, Account, and Addressparser. Avoid words like manager, Processor,, Data, or Info in the Name of a class. A class Name should not be a verb.”</vt:lpstr>
      <vt:lpstr>“Classes and objects should have noun or noun phrase names like customer, WikiPage, Account, and Addressparser. Avoid words like manager, Processor,, Data, or Info in the Name of a class. A class Name should not be a verb.”</vt:lpstr>
      <vt:lpstr>“Classes and objects should have noun or noun phrase names like customer, WikiPage, Account, and Addressparser. Avoid words like manager, Processor, Data, or Info in the Name of a class. A class Name should not be a verb.”</vt:lpstr>
      <vt:lpstr>WAR</vt:lpstr>
      <vt:lpstr>Deinen feind</vt:lpstr>
      <vt:lpstr>Weasel Words</vt:lpstr>
      <vt:lpstr>“I can suck melancholy out of a song, as a weazel sucks eggs.”    Shakespeare, as you like it, ii. 5..</vt:lpstr>
      <vt:lpstr>Taxonomie</vt:lpstr>
      <vt:lpstr>PowerPoint-Präsentation</vt:lpstr>
      <vt:lpstr>Double int  long string</vt:lpstr>
      <vt:lpstr> pWindow    cCustomers</vt:lpstr>
      <vt:lpstr> [DllImport("user32.dll")]  static extern bool CloseWindow(IntPtr hWnd);</vt:lpstr>
      <vt:lpstr> [DllImport("user32.dll", SetLastError=true)]  static extern IntPtr CreateWindowEx(  WindowStylesEx dwExStyle,   string lpClassName,  string lpWindowName,   WindowStyles dwStyle,   int x,   int y,   int nWidth,   int nHeight,  IntPtr hWndParent,   IntPtr hMenu,   IntPtr hInstance,   IntPtr lpParam);</vt:lpstr>
      <vt:lpstr>PowerPoint-Präsentation</vt:lpstr>
      <vt:lpstr> public int SumIntegersUpTo(int bound)  {      return Enumerable.Range(1, bound).Sum();  }</vt:lpstr>
      <vt:lpstr>  private readonly ICanStartAndStop _counter;   private readonly Wristwatch _wristwatch;   private Brush _color;   private double _fontSize;   private bool _isRunning = false;   private TimeSpan _timeLeft;</vt:lpstr>
      <vt:lpstr>PowerPoint-Präsentation</vt:lpstr>
      <vt:lpstr> for(int i = 0; i &lt; customers.Count; i++) {    Customer theCustomer = customers[i];    ...  }</vt:lpstr>
      <vt:lpstr> foreach(var customer in customers) {    ...  }</vt:lpstr>
      <vt:lpstr>MehrfachEn</vt:lpstr>
      <vt:lpstr>my</vt:lpstr>
      <vt:lpstr>THE</vt:lpstr>
      <vt:lpstr>AN</vt:lpstr>
      <vt:lpstr>IT</vt:lpstr>
      <vt:lpstr>PowerPoint-Präsentation</vt:lpstr>
      <vt:lpstr>Data Info</vt:lpstr>
      <vt:lpstr>Function Process</vt:lpstr>
      <vt:lpstr>System Model</vt:lpstr>
      <vt:lpstr>PowerPoint-Präsentation</vt:lpstr>
      <vt:lpstr>IMPORTANCE</vt:lpstr>
      <vt:lpstr>Flexible General</vt:lpstr>
      <vt:lpstr>Extended Super</vt:lpstr>
      <vt:lpstr>ABSTRACT</vt:lpstr>
      <vt:lpstr> public abstract class AbstractTopLevelItem   extends AbstractItem   implements TopLevelItem {    // ...  }</vt:lpstr>
      <vt:lpstr>Simplicity</vt:lpstr>
      <vt:lpstr>Basic Easy</vt:lpstr>
      <vt:lpstr>New Special</vt:lpstr>
      <vt:lpstr>Simple</vt:lpstr>
      <vt:lpstr>PowerPoint-Präsentation</vt:lpstr>
      <vt:lpstr>Shape</vt:lpstr>
      <vt:lpstr>List Query Array Dictionary VIEW</vt:lpstr>
      <vt:lpstr>BehaviorAL</vt:lpstr>
      <vt:lpstr>Dynamic Lazy Local Constant Global</vt:lpstr>
      <vt:lpstr>Test</vt:lpstr>
      <vt:lpstr>MOCK Stub Fake</vt:lpstr>
      <vt:lpstr>DynamicMOCK STricktmock</vt:lpstr>
      <vt:lpstr>Mocks</vt:lpstr>
      <vt:lpstr>   var stubUserRepository =   MockRepository.GenerateStub&lt;IUserRepository&gt;();     stubUserRepository.Stub(x =&gt;  x.GetUserByName("ayende")).Return(theUser); </vt:lpstr>
      <vt:lpstr>PowerPoint-Präsentation</vt:lpstr>
      <vt:lpstr>PowerPoint-Präsentation</vt:lpstr>
      <vt:lpstr>Eager Roles</vt:lpstr>
      <vt:lpstr>Provider Agent</vt:lpstr>
      <vt:lpstr>Dispatcher Broker</vt:lpstr>
      <vt:lpstr>MANAGER</vt:lpstr>
      <vt:lpstr>Prozeduraler Code Große klassen</vt:lpstr>
      <vt:lpstr>Schwer Testbar 1000+Loc</vt:lpstr>
      <vt:lpstr>Jenkins  https://github.com/jenkinsci/jenkins/blob/master/core/src/main/java/jenkins/model/Jenkins.java</vt:lpstr>
      <vt:lpstr>Lazy Roles</vt:lpstr>
      <vt:lpstr>Nomina Agentis</vt:lpstr>
      <vt:lpstr>Derivationsmorpheme</vt:lpstr>
      <vt:lpstr>-er  -or</vt:lpstr>
      <vt:lpstr>Formatter Transformer</vt:lpstr>
      <vt:lpstr>Wrapper Mapper</vt:lpstr>
      <vt:lpstr>Validator</vt:lpstr>
      <vt:lpstr>Charity</vt:lpstr>
      <vt:lpstr>Utils Helper</vt:lpstr>
      <vt:lpstr>“We are blind to the World within us, Waiting to be born”  AT THE GATES  Blinded By FEAR</vt:lpstr>
      <vt:lpstr>PowerPoint-Präsentation</vt:lpstr>
      <vt:lpstr>PowerPoint-Präsentation</vt:lpstr>
      <vt:lpstr>Entwurfsmuster</vt:lpstr>
      <vt:lpstr>Builder  Facade Strategy Decorator</vt:lpstr>
      <vt:lpstr>“Du willst doch nicht in einer Pizzafabrik essen, sondern in einem Restaurant”  Roberto Bez.  Sonntag abend</vt:lpstr>
      <vt:lpstr>factory</vt:lpstr>
      <vt:lpstr>Singleton</vt:lpstr>
      <vt:lpstr>  public static DataBaseConnectionSingleton GetInstance() {  return _instance ??    ( _instance = new DatabaseConnectionSingleton() ); } </vt:lpstr>
      <vt:lpstr> DatabaseConnection</vt:lpstr>
      <vt:lpstr>factory</vt:lpstr>
      <vt:lpstr>Rather than “a general reusable solution to a commonly occurring problem”, I currently think of design patterns as a shared vocabulary for discussing the observable commonalities between two or more solutions, after they’ve emerged.</vt:lpstr>
      <vt:lpstr>Rather than “a general reusable solution to a commonly occurring problem”, I currently think of design patterns as a shared vocabulary for discussing the observable commonalities between two or more solutions, after they’ve emerged.</vt:lpstr>
      <vt:lpstr>Rather than “a general reusable solution to a commonly occurring problem”, I currently think of design patterns as a shared vocabulary for discussing the observable commonalities between two or more solutions, after they’ve emerged.</vt:lpstr>
      <vt:lpstr>Rather than “a general reusable solution to a commonly occurring problem”, I currently think of design patterns as a shared vocabulary for discussing the observable commonalities between two or more solutions, after they’ve emerged.</vt:lpstr>
      <vt:lpstr>Rather than “a general reusable solution to a commonly occurring problem”, I currently think of design patterns as a shared vocabulary for discussing the observable commonalities between two or more solutions, after they’ve emerged.</vt:lpstr>
      <vt:lpstr>https://twitter.com/#!/jmrtn  http://jmrtn.com/notes/2012/02/17/design-patterns.html</vt:lpstr>
      <vt:lpstr>PowerPoint-Präsentation</vt:lpstr>
      <vt:lpstr>DomänenBEZUG</vt:lpstr>
      <vt:lpstr>Domänensprache</vt:lpstr>
      <vt:lpstr>REPOSITORY</vt:lpstr>
      <vt:lpstr>public class CustomerRepository {    IEnumerable&lt;Customer&gt;     GetCustomersByYearOfBirth(DateTime yearOfBirth)    {                } } </vt:lpstr>
      <vt:lpstr>public class CustomerRepository  {     IEnumerable&lt;Customer&gt;     GetByYearOfBirth(DateTime yearOfBirth)    {     } }</vt:lpstr>
      <vt:lpstr>public class Customers  {     IEnumerable&lt;Customer&gt;     GetByYearOfBirth(DateTime yearOfBirth)    {     } }</vt:lpstr>
      <vt:lpstr>public class Customers {     IEnumerable&lt;Customer&gt;     BornIn(DateTime yearOfBirth)    {     } }</vt:lpstr>
      <vt:lpstr>Systemische Metapher  Klare Namen</vt:lpstr>
      <vt:lpstr>Inspired by and using the fonts suggested at http://www.labnol.org/software/tutorials/advice-select-best-fonts-for-powerpoint-presentation-slides/3355/  Health http://thenounproject.com/noun/first-aid/#icon-No2208    Andy Palmer on Singletons http://andypalmer.com/2008/05/singletons/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Nossi</dc:creator>
  <cp:lastModifiedBy>Johannes Hofmeister</cp:lastModifiedBy>
  <cp:revision>409</cp:revision>
  <dcterms:created xsi:type="dcterms:W3CDTF">2012-05-02T19:59:02Z</dcterms:created>
  <dcterms:modified xsi:type="dcterms:W3CDTF">2012-05-14T12:24:08Z</dcterms:modified>
</cp:coreProperties>
</file>